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3"/>
  </p:notesMasterIdLst>
  <p:sldIdLst>
    <p:sldId id="561" r:id="rId2"/>
    <p:sldId id="3358" r:id="rId3"/>
    <p:sldId id="3355" r:id="rId4"/>
    <p:sldId id="3351" r:id="rId5"/>
    <p:sldId id="3349" r:id="rId6"/>
    <p:sldId id="3348" r:id="rId7"/>
    <p:sldId id="3353" r:id="rId8"/>
    <p:sldId id="3356" r:id="rId9"/>
    <p:sldId id="3357" r:id="rId10"/>
    <p:sldId id="3354" r:id="rId11"/>
    <p:sldId id="3359" r:id="rId12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C0F00"/>
    <a:srgbClr val="F2F2F2"/>
    <a:srgbClr val="8D0011"/>
    <a:srgbClr val="5B0705"/>
    <a:srgbClr val="A99FAA"/>
    <a:srgbClr val="8C0000"/>
    <a:srgbClr val="9C2B3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5298"/>
    <p:restoredTop sz="94674"/>
  </p:normalViewPr>
  <p:slideViewPr>
    <p:cSldViewPr snapToGrid="0" showGuides="1">
      <p:cViewPr varScale="1">
        <p:scale>
          <a:sx n="117" d="100"/>
          <a:sy n="117" d="100"/>
        </p:scale>
        <p:origin x="184" y="22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24D58C-7A2D-448A-8098-E311C77C521C}" type="datetimeFigureOut">
              <a:rPr lang="zh-CN" altLang="en-US" smtClean="0"/>
              <a:t>2021/12/27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DFAF72C-DC1D-40EA-8CDC-AB2554E8F2B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652507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dirty="0"/>
              <a:t>Hello, I’m </a:t>
            </a:r>
            <a:r>
              <a:rPr lang="en-US" altLang="zh-CN" dirty="0" err="1"/>
              <a:t>Ke</a:t>
            </a:r>
            <a:r>
              <a:rPr lang="en-US" altLang="zh-CN" dirty="0"/>
              <a:t>, assistant professor from Peking University Department of Energy and resources engineering. Today I’m very pleasant to show my recent work that I collaborate with Yashar </a:t>
            </a:r>
            <a:r>
              <a:rPr lang="en-US" altLang="zh-CN" dirty="0" err="1"/>
              <a:t>Mehmani</a:t>
            </a:r>
            <a:r>
              <a:rPr lang="en-US" altLang="zh-CN" dirty="0"/>
              <a:t> : </a:t>
            </a:r>
            <a:r>
              <a:rPr lang="en-US" sz="1200" b="1" dirty="0">
                <a:solidFill>
                  <a:srgbClr val="071F65"/>
                </a:solidFill>
                <a:latin typeface="Helvetica" pitchFamily="2" charset="0"/>
                <a:ea typeface="微软雅黑"/>
              </a:rPr>
              <a:t>Ripening Kinetics and Equilibrium States of Bubble Populations in Porous Media </a:t>
            </a:r>
            <a:endParaRPr lang="zh-CN" altLang="en-US" sz="1200" b="1" dirty="0">
              <a:solidFill>
                <a:srgbClr val="071F65"/>
              </a:solidFill>
              <a:latin typeface="Helvetica" pitchFamily="2" charset="0"/>
              <a:ea typeface="微软雅黑"/>
            </a:endParaRPr>
          </a:p>
          <a:p>
            <a:r>
              <a:rPr lang="en-US" altLang="zh-CN" dirty="0"/>
              <a:t>.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712715C-60D8-4442-95C1-470452B8606C}" type="slidenum">
              <a:rPr kumimoji="1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961850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8339569"/>
      </p:ext>
    </p:extLst>
  </p:cSld>
  <p:clrMapOvr>
    <a:masterClrMapping/>
  </p:clrMapOvr>
  <p:transition spd="slow" advClick="0" advTm="0">
    <p:wip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1_空白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10849147" y="6382534"/>
            <a:ext cx="1093711" cy="369332"/>
          </a:xfrm>
          <a:prstGeom prst="rect">
            <a:avLst/>
          </a:prstGeom>
        </p:spPr>
        <p:txBody>
          <a:bodyPr lIns="91440" tIns="45720" rIns="91440" bIns="45720"/>
          <a:lstStyle/>
          <a:p>
            <a:pPr algn="ctr">
              <a:defRPr/>
            </a:pP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 </a:t>
            </a:r>
            <a:fld id="{2EEF1883-7A0E-4F66-9932-E581691AD397}" type="slidenum"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‹#›</a:t>
            </a:fld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 </a:t>
            </a: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页</a:t>
            </a:r>
          </a:p>
        </p:txBody>
      </p:sp>
    </p:spTree>
    <p:extLst>
      <p:ext uri="{BB962C8B-B14F-4D97-AF65-F5344CB8AC3E}">
        <p14:creationId xmlns:p14="http://schemas.microsoft.com/office/powerpoint/2010/main" val="1099371332"/>
      </p:ext>
    </p:extLst>
  </p:cSld>
  <p:clrMapOvr>
    <a:masterClrMapping/>
  </p:clrMapOvr>
  <p:transition spd="slow" advClick="0" advTm="0">
    <p:wip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17979276"/>
      </p:ext>
    </p:extLst>
  </p:cSld>
  <p:clrMapOvr>
    <a:masterClrMapping/>
  </p:clrMapOvr>
  <p:transition spd="slow" advClick="0" advTm="0">
    <p:wipe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810240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</p:sldLayoutIdLst>
  <p:transition spd="slow" advClick="0" advTm="0">
    <p:wipe/>
  </p:transition>
  <p:hf hdr="0" ftr="0" dt="0"/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3200" b="1" i="0" kern="1200" baseline="0">
          <a:solidFill>
            <a:srgbClr val="071F65"/>
          </a:solidFill>
          <a:effectLst/>
          <a:latin typeface="Arial Black" panose="020B0A04020102020204" pitchFamily="34" charset="0"/>
          <a:ea typeface="微软雅黑" panose="020B0503020204020204" pitchFamily="34" charset="-122"/>
          <a:cs typeface="+mj-cs"/>
        </a:defRPr>
      </a:lvl1pPr>
    </p:titleStyle>
    <p:bodyStyle>
      <a:lvl1pPr marL="357284" indent="-357284" algn="just" defTabSz="914377" rtl="0" eaLnBrk="1" latinLnBrk="0" hangingPunct="1">
        <a:lnSpc>
          <a:spcPct val="110000"/>
        </a:lnSpc>
        <a:spcBef>
          <a:spcPts val="1800"/>
        </a:spcBef>
        <a:spcAft>
          <a:spcPts val="0"/>
        </a:spcAft>
        <a:buClr>
          <a:schemeClr val="accent2">
            <a:lumMod val="75000"/>
          </a:schemeClr>
        </a:buClr>
        <a:buSzPct val="70000"/>
        <a:buFont typeface="Wingdings 2" panose="05020102010507070707" pitchFamily="18" charset="2"/>
        <a:buChar char=""/>
        <a:defRPr sz="2000" kern="1200" baseline="0">
          <a:solidFill>
            <a:srgbClr val="071F65"/>
          </a:solidFill>
          <a:latin typeface="Arial" panose="020B0604020202020204" pitchFamily="34" charset="0"/>
          <a:ea typeface="微软雅黑" panose="020B0503020204020204" pitchFamily="34" charset="-122"/>
          <a:cs typeface="+mn-cs"/>
        </a:defRPr>
      </a:lvl1pPr>
      <a:lvl2pPr marL="357284" indent="-357284" algn="just" defTabSz="914377" rtl="0" eaLnBrk="1" latinLnBrk="0" hangingPunct="1">
        <a:lnSpc>
          <a:spcPct val="130000"/>
        </a:lnSpc>
        <a:spcBef>
          <a:spcPts val="0"/>
        </a:spcBef>
        <a:spcAft>
          <a:spcPts val="600"/>
        </a:spcAft>
        <a:buClr>
          <a:schemeClr val="accent2">
            <a:lumMod val="60000"/>
            <a:lumOff val="40000"/>
          </a:schemeClr>
        </a:buClr>
        <a:buFont typeface="幼圆" panose="02010509060101010101" pitchFamily="49" charset="-122"/>
        <a:buChar char=" "/>
        <a:defRPr sz="1600" kern="1200" baseline="0">
          <a:solidFill>
            <a:srgbClr val="071F65"/>
          </a:solidFill>
          <a:latin typeface="幼圆" panose="02010509060101010101" pitchFamily="49" charset="-122"/>
          <a:ea typeface="幼圆" panose="02010509060101010101" pitchFamily="49" charset="-122"/>
          <a:cs typeface="+mn-cs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67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67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67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67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67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矩形 21"/>
          <p:cNvSpPr/>
          <p:nvPr/>
        </p:nvSpPr>
        <p:spPr>
          <a:xfrm>
            <a:off x="2682826" y="4997587"/>
            <a:ext cx="6826345" cy="584775"/>
          </a:xfrm>
          <a:prstGeom prst="rect">
            <a:avLst/>
          </a:prstGeom>
        </p:spPr>
        <p:txBody>
          <a:bodyPr wrap="square" lIns="91440" tIns="45720" rIns="91440" bIns="45720">
            <a:spAutoFit/>
          </a:bodyPr>
          <a:lstStyle/>
          <a:p>
            <a:pPr algn="ctr" defTabSz="457189"/>
            <a:r>
              <a:rPr kumimoji="1" lang="zh-CN" altLang="en-CN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Helvetica" pitchFamily="2" charset="0"/>
                <a:ea typeface="微软雅黑" panose="020B0503020204020204" pitchFamily="34" charset="-122"/>
                <a:cs typeface="微软雅黑" panose="020B0503020204020204" pitchFamily="34" charset="-122"/>
              </a:rPr>
              <a:t>徐克</a:t>
            </a:r>
            <a:endParaRPr kumimoji="1" lang="en-CN" altLang="zh-CN" sz="3200" b="1" baseline="30000" dirty="0">
              <a:solidFill>
                <a:schemeClr val="tx1">
                  <a:lumMod val="95000"/>
                  <a:lumOff val="5000"/>
                </a:schemeClr>
              </a:solidFill>
              <a:latin typeface="Helvetica" pitchFamily="2" charset="0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432239" y="2393677"/>
            <a:ext cx="11327521" cy="1723549"/>
          </a:xfrm>
          <a:prstGeom prst="rect">
            <a:avLst/>
          </a:prstGeom>
        </p:spPr>
        <p:txBody>
          <a:bodyPr wrap="square" lIns="91440" tIns="45720" rIns="91440" bIns="45720">
            <a:spAutoFit/>
          </a:bodyPr>
          <a:lstStyle/>
          <a:p>
            <a:pPr algn="ctr" defTabSz="457189">
              <a:spcBef>
                <a:spcPts val="1200"/>
              </a:spcBef>
              <a:spcAft>
                <a:spcPts val="0"/>
              </a:spcAft>
            </a:pPr>
            <a:r>
              <a:rPr lang="en-US" sz="48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Helvetica" pitchFamily="2" charset="0"/>
                <a:ea typeface="微软雅黑"/>
              </a:rPr>
              <a:t>北京大学地下能源与流体力学课题组</a:t>
            </a:r>
            <a:endParaRPr lang="en-US" sz="4800" b="1" dirty="0">
              <a:solidFill>
                <a:schemeClr val="tx1">
                  <a:lumMod val="95000"/>
                  <a:lumOff val="5000"/>
                </a:schemeClr>
              </a:solidFill>
              <a:latin typeface="Helvetica" pitchFamily="2" charset="0"/>
              <a:ea typeface="微软雅黑"/>
            </a:endParaRPr>
          </a:p>
          <a:p>
            <a:pPr algn="ctr" defTabSz="457189">
              <a:spcBef>
                <a:spcPts val="1200"/>
              </a:spcBef>
              <a:spcAft>
                <a:spcPts val="0"/>
              </a:spcAft>
            </a:pPr>
            <a:r>
              <a:rPr lang="en-US" altLang="zh-CN" sz="4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Helvetica" pitchFamily="2" charset="0"/>
                <a:ea typeface="微软雅黑"/>
              </a:rPr>
              <a:t>2021</a:t>
            </a:r>
            <a:r>
              <a:rPr lang="zh-CN" altLang="en-US" sz="4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Helvetica" pitchFamily="2" charset="0"/>
                <a:ea typeface="微软雅黑"/>
              </a:rPr>
              <a:t>年科研进展总结</a:t>
            </a:r>
            <a:endParaRPr lang="zh-CN" altLang="zh-CN" sz="4800" b="1" dirty="0">
              <a:solidFill>
                <a:schemeClr val="tx1">
                  <a:lumMod val="95000"/>
                  <a:lumOff val="5000"/>
                </a:schemeClr>
              </a:solidFill>
              <a:latin typeface="Helvetica" pitchFamily="2" charset="0"/>
              <a:ea typeface="微软雅黑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1132777-5EE3-CB48-8825-FC812DEAEF96}"/>
              </a:ext>
            </a:extLst>
          </p:cNvPr>
          <p:cNvSpPr txBox="1"/>
          <p:nvPr/>
        </p:nvSpPr>
        <p:spPr>
          <a:xfrm>
            <a:off x="4979345" y="5741185"/>
            <a:ext cx="2233305" cy="6658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2021/12/27</a:t>
            </a:r>
            <a:endParaRPr lang="en-CN" sz="3200" b="1" dirty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367CC669-0183-0F41-8928-D77C0D94BC39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32239" y="218952"/>
            <a:ext cx="4106744" cy="1362776"/>
          </a:xfrm>
          <a:prstGeom prst="rect">
            <a:avLst/>
          </a:prstGeom>
        </p:spPr>
      </p:pic>
      <p:pic>
        <p:nvPicPr>
          <p:cNvPr id="9" name="Picture 6" descr="C:\Users\GAOP\Desktop\figure 4\f4 - Copy.tif">
            <a:extLst>
              <a:ext uri="{FF2B5EF4-FFF2-40B4-BE49-F238E27FC236}">
                <a16:creationId xmlns:a16="http://schemas.microsoft.com/office/drawing/2014/main" id="{DC606505-CF3D-734B-BF2E-10CACDA0D444}"/>
              </a:ext>
            </a:extLst>
          </p:cNvPr>
          <p:cNvPicPr>
            <a:picLocks noChangeArrowheads="1"/>
          </p:cNvPicPr>
          <p:nvPr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5400000" flipV="1">
            <a:off x="6074454" y="-1225098"/>
            <a:ext cx="69491" cy="115650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7549744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C:\Users\GAOP\Desktop\figure 4\f4 - Copy.tif">
            <a:extLst>
              <a:ext uri="{FF2B5EF4-FFF2-40B4-BE49-F238E27FC236}">
                <a16:creationId xmlns:a16="http://schemas.microsoft.com/office/drawing/2014/main" id="{28614E88-6700-A64A-8C5F-20902401F9D1}"/>
              </a:ext>
            </a:extLst>
          </p:cNvPr>
          <p:cNvPicPr>
            <a:picLocks noChangeArrowheads="1"/>
          </p:cNvPicPr>
          <p:nvPr/>
        </p:nvPicPr>
        <p:blipFill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5400000" flipV="1">
            <a:off x="6074454" y="-4810395"/>
            <a:ext cx="69491" cy="115650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标题 1">
            <a:extLst>
              <a:ext uri="{FF2B5EF4-FFF2-40B4-BE49-F238E27FC236}">
                <a16:creationId xmlns:a16="http://schemas.microsoft.com/office/drawing/2014/main" id="{1EE9D604-C7BB-1E46-9C85-E975C0D979D8}"/>
              </a:ext>
            </a:extLst>
          </p:cNvPr>
          <p:cNvSpPr txBox="1">
            <a:spLocks/>
          </p:cNvSpPr>
          <p:nvPr/>
        </p:nvSpPr>
        <p:spPr>
          <a:xfrm>
            <a:off x="623392" y="225126"/>
            <a:ext cx="10971616" cy="647521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defTabSz="457200"/>
            <a:r>
              <a:rPr lang="zh-CN" altLang="en-US" sz="3600" b="1" dirty="0">
                <a:solidFill>
                  <a:schemeClr val="tx2">
                    <a:lumMod val="50000"/>
                  </a:schemeClr>
                </a:solidFill>
                <a:latin typeface="Microsoft YaHei" charset="-122"/>
                <a:ea typeface="Microsoft YaHei" charset="-122"/>
              </a:rPr>
              <a:t>课题组人员和学生培养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742A996-EF4D-1C4A-AF96-394E64601A95}"/>
              </a:ext>
            </a:extLst>
          </p:cNvPr>
          <p:cNvSpPr txBox="1"/>
          <p:nvPr/>
        </p:nvSpPr>
        <p:spPr>
          <a:xfrm>
            <a:off x="623392" y="5296585"/>
            <a:ext cx="9750694" cy="24626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400" b="1" dirty="0">
                <a:solidFill>
                  <a:srgbClr val="8C0F00"/>
                </a:solidFill>
                <a:latin typeface="Songti TC" panose="02010600040101010101" pitchFamily="2" charset="-120"/>
                <a:ea typeface="Songti TC" panose="02010600040101010101" pitchFamily="2" charset="-120"/>
              </a:rPr>
              <a:t>荣誉和奖励：</a:t>
            </a:r>
            <a:endParaRPr lang="en-US" altLang="zh-CN" sz="2400" b="1" dirty="0">
              <a:latin typeface="Songti TC" panose="02010600040101010101" pitchFamily="2" charset="-120"/>
              <a:ea typeface="Songti TC" panose="02010600040101010101" pitchFamily="2" charset="-120"/>
            </a:endParaRPr>
          </a:p>
          <a:p>
            <a:pPr marL="285750" indent="-28575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zh-CN" altLang="en-US" sz="2200" b="1" dirty="0">
                <a:solidFill>
                  <a:srgbClr val="8C0F00"/>
                </a:solidFill>
                <a:latin typeface="Songti TC" panose="02010600040101010101" pitchFamily="2" charset="-120"/>
                <a:ea typeface="Songti TC" panose="02010600040101010101" pitchFamily="2" charset="-120"/>
              </a:rPr>
              <a:t>工学院</a:t>
            </a:r>
            <a:r>
              <a:rPr lang="zh-CN" altLang="en-CN" sz="2200" b="1" dirty="0">
                <a:solidFill>
                  <a:srgbClr val="8C0F00"/>
                </a:solidFill>
                <a:latin typeface="Songti TC" panose="02010600040101010101" pitchFamily="2" charset="-120"/>
                <a:ea typeface="Songti TC" panose="02010600040101010101" pitchFamily="2" charset="-120"/>
              </a:rPr>
              <a:t>优秀</a:t>
            </a:r>
            <a:r>
              <a:rPr lang="zh-CN" altLang="en-US" sz="2200" b="1" dirty="0">
                <a:solidFill>
                  <a:srgbClr val="8C0F00"/>
                </a:solidFill>
                <a:latin typeface="Songti TC" panose="02010600040101010101" pitchFamily="2" charset="-120"/>
                <a:ea typeface="Songti TC" panose="02010600040101010101" pitchFamily="2" charset="-120"/>
              </a:rPr>
              <a:t>本科毕业论文</a:t>
            </a:r>
            <a:r>
              <a:rPr lang="zh-CN" altLang="en-US" sz="2200" dirty="0">
                <a:latin typeface="Songti TC" panose="02010600040101010101" pitchFamily="2" charset="-120"/>
                <a:ea typeface="Songti TC" panose="02010600040101010101" pitchFamily="2" charset="-120"/>
              </a:rPr>
              <a:t>：余玥泓江</a:t>
            </a:r>
            <a:endParaRPr lang="en-US" altLang="zh-CN" sz="2200" dirty="0">
              <a:latin typeface="Songti TC" panose="02010600040101010101" pitchFamily="2" charset="-120"/>
              <a:ea typeface="Songti TC" panose="02010600040101010101" pitchFamily="2" charset="-120"/>
            </a:endParaRPr>
          </a:p>
          <a:p>
            <a:pPr marL="285750" indent="-28575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zh-CN" altLang="en-US" sz="2200" b="1" dirty="0">
                <a:solidFill>
                  <a:srgbClr val="8C0F00"/>
                </a:solidFill>
                <a:latin typeface="Songti TC" panose="02010600040101010101" pitchFamily="2" charset="-120"/>
                <a:ea typeface="Songti TC" panose="02010600040101010101" pitchFamily="2" charset="-120"/>
              </a:rPr>
              <a:t>国家奖学金</a:t>
            </a:r>
            <a:r>
              <a:rPr lang="zh-CN" altLang="en-US" sz="2200" dirty="0">
                <a:latin typeface="Songti TC" panose="02010600040101010101" pitchFamily="2" charset="-120"/>
                <a:ea typeface="Songti TC" panose="02010600040101010101" pitchFamily="2" charset="-120"/>
                <a:sym typeface="Wingdings" pitchFamily="2" charset="2"/>
              </a:rPr>
              <a:t>：王传玺</a:t>
            </a:r>
            <a:endParaRPr lang="en-US" altLang="zh-CN" sz="2200" dirty="0">
              <a:latin typeface="Songti TC" panose="02010600040101010101" pitchFamily="2" charset="-120"/>
              <a:ea typeface="Songti TC" panose="02010600040101010101" pitchFamily="2" charset="-120"/>
            </a:endParaRPr>
          </a:p>
          <a:p>
            <a:pPr marL="285750" indent="-285750">
              <a:lnSpc>
                <a:spcPct val="130000"/>
              </a:lnSpc>
              <a:buFont typeface="Arial" panose="020B0604020202020204" pitchFamily="34" charset="0"/>
              <a:buChar char="•"/>
            </a:pPr>
            <a:endParaRPr lang="en-US" altLang="zh-CN" sz="2400" b="1" dirty="0">
              <a:latin typeface="Songti TC" panose="02010600040101010101" pitchFamily="2" charset="-120"/>
              <a:ea typeface="Songti TC" panose="02010600040101010101" pitchFamily="2" charset="-120"/>
            </a:endParaRPr>
          </a:p>
          <a:p>
            <a:pPr marL="285750" indent="-285750">
              <a:lnSpc>
                <a:spcPct val="130000"/>
              </a:lnSpc>
              <a:buFont typeface="Arial" panose="020B0604020202020204" pitchFamily="34" charset="0"/>
              <a:buChar char="•"/>
            </a:pPr>
            <a:endParaRPr lang="en-US" altLang="zh-CN" sz="2400" b="1" dirty="0">
              <a:latin typeface="Songti TC" panose="02010600040101010101" pitchFamily="2" charset="-120"/>
              <a:ea typeface="Songti TC" panose="02010600040101010101" pitchFamily="2" charset="-12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FF1B573-4A07-1949-9BEE-1F0F329B9DB5}"/>
              </a:ext>
            </a:extLst>
          </p:cNvPr>
          <p:cNvSpPr txBox="1"/>
          <p:nvPr/>
        </p:nvSpPr>
        <p:spPr>
          <a:xfrm>
            <a:off x="623392" y="3396677"/>
            <a:ext cx="6096000" cy="1864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400" b="1" dirty="0">
                <a:solidFill>
                  <a:srgbClr val="8C0F00"/>
                </a:solidFill>
                <a:latin typeface="Songti TC" panose="02010600040101010101" pitchFamily="2" charset="-120"/>
                <a:ea typeface="Songti TC" panose="02010600040101010101" pitchFamily="2" charset="-120"/>
              </a:rPr>
              <a:t>学生培养进度：</a:t>
            </a:r>
            <a:endParaRPr lang="en-US" altLang="zh-CN" sz="2400" b="1" dirty="0">
              <a:latin typeface="Songti TC" panose="02010600040101010101" pitchFamily="2" charset="-120"/>
              <a:ea typeface="Songti TC" panose="02010600040101010101" pitchFamily="2" charset="-120"/>
            </a:endParaRPr>
          </a:p>
          <a:p>
            <a:pPr marL="285750" indent="-28575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zh-CN" altLang="en-US" sz="2200" dirty="0">
                <a:latin typeface="Songti TC" panose="02010600040101010101" pitchFamily="2" charset="-120"/>
                <a:ea typeface="Songti TC" panose="02010600040101010101" pitchFamily="2" charset="-120"/>
              </a:rPr>
              <a:t>博士综合考试完成：孙润轩，郑帅，</a:t>
            </a:r>
            <a:r>
              <a:rPr lang="zh-CN" altLang="en-CN" sz="2200" dirty="0">
                <a:latin typeface="Songti TC" panose="02010600040101010101" pitchFamily="2" charset="-120"/>
                <a:ea typeface="Songti TC" panose="02010600040101010101" pitchFamily="2" charset="-120"/>
              </a:rPr>
              <a:t>于菲</a:t>
            </a:r>
            <a:endParaRPr lang="en-US" altLang="zh-CN" sz="2200" dirty="0">
              <a:latin typeface="Songti TC" panose="02010600040101010101" pitchFamily="2" charset="-120"/>
              <a:ea typeface="Songti TC" panose="02010600040101010101" pitchFamily="2" charset="-120"/>
            </a:endParaRPr>
          </a:p>
          <a:p>
            <a:pPr marL="285750" indent="-28575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zh-CN" altLang="en-US" sz="2200" dirty="0">
                <a:latin typeface="Songti TC" panose="02010600040101010101" pitchFamily="2" charset="-120"/>
                <a:ea typeface="Songti TC" panose="02010600040101010101" pitchFamily="2" charset="-120"/>
              </a:rPr>
              <a:t>课程学习评估完成：王传玺</a:t>
            </a:r>
            <a:endParaRPr lang="en-US" altLang="zh-CN" sz="2200" dirty="0">
              <a:latin typeface="Songti TC" panose="02010600040101010101" pitchFamily="2" charset="-120"/>
              <a:ea typeface="Songti TC" panose="02010600040101010101" pitchFamily="2" charset="-120"/>
            </a:endParaRPr>
          </a:p>
          <a:p>
            <a:pPr marL="285750" indent="-28575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zh-CN" altLang="en-US" sz="2200" dirty="0">
                <a:latin typeface="Songti TC" panose="02010600040101010101" pitchFamily="2" charset="-120"/>
                <a:ea typeface="Songti TC" panose="02010600040101010101" pitchFamily="2" charset="-120"/>
              </a:rPr>
              <a:t>本科毕业：余玥泓江</a:t>
            </a:r>
            <a:endParaRPr lang="en-US" altLang="zh-CN" sz="2200" dirty="0">
              <a:latin typeface="Songti TC" panose="02010600040101010101" pitchFamily="2" charset="-120"/>
              <a:ea typeface="Songti TC" panose="02010600040101010101" pitchFamily="2" charset="-12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B47107E-F8AF-4542-AEA4-E4D760B23D47}"/>
              </a:ext>
            </a:extLst>
          </p:cNvPr>
          <p:cNvSpPr txBox="1"/>
          <p:nvPr/>
        </p:nvSpPr>
        <p:spPr>
          <a:xfrm>
            <a:off x="623391" y="1049207"/>
            <a:ext cx="10490923" cy="23051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400" b="1" dirty="0">
                <a:solidFill>
                  <a:srgbClr val="8C0F00"/>
                </a:solidFill>
                <a:latin typeface="Songti TC" panose="02010600040101010101" pitchFamily="2" charset="-120"/>
                <a:ea typeface="Songti TC" panose="02010600040101010101" pitchFamily="2" charset="-120"/>
              </a:rPr>
              <a:t>人员概况：</a:t>
            </a:r>
            <a:endParaRPr lang="en-US" altLang="zh-CN" sz="2400" b="1" dirty="0">
              <a:latin typeface="Songti TC" panose="02010600040101010101" pitchFamily="2" charset="-120"/>
              <a:ea typeface="Songti TC" panose="02010600040101010101" pitchFamily="2" charset="-120"/>
            </a:endParaRPr>
          </a:p>
          <a:p>
            <a:pPr marL="285750" indent="-28575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zh-CN" altLang="en-US" sz="2200" dirty="0">
                <a:latin typeface="Songti TC" panose="02010600040101010101" pitchFamily="2" charset="-120"/>
                <a:ea typeface="Songti TC" panose="02010600040101010101" pitchFamily="2" charset="-120"/>
              </a:rPr>
              <a:t>博士后：</a:t>
            </a:r>
            <a:r>
              <a:rPr lang="zh-CN" altLang="en-CN" sz="2200" dirty="0">
                <a:latin typeface="Songti TC" panose="02010600040101010101" pitchFamily="2" charset="-120"/>
                <a:ea typeface="Songti TC" panose="02010600040101010101" pitchFamily="2" charset="-120"/>
              </a:rPr>
              <a:t>杨伟</a:t>
            </a:r>
            <a:r>
              <a:rPr lang="zh-CN" altLang="en-US" sz="2200" dirty="0">
                <a:latin typeface="Songti TC" panose="02010600040101010101" pitchFamily="2" charset="-120"/>
                <a:ea typeface="Songti TC" panose="02010600040101010101" pitchFamily="2" charset="-120"/>
              </a:rPr>
              <a:t>，张严冬</a:t>
            </a:r>
            <a:endParaRPr lang="en-US" altLang="zh-CN" sz="2200" dirty="0">
              <a:latin typeface="Songti TC" panose="02010600040101010101" pitchFamily="2" charset="-120"/>
              <a:ea typeface="Songti TC" panose="02010600040101010101" pitchFamily="2" charset="-120"/>
            </a:endParaRPr>
          </a:p>
          <a:p>
            <a:pPr marL="285750" indent="-28575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zh-CN" altLang="en-CN" sz="2200" dirty="0">
                <a:latin typeface="Songti TC" panose="02010600040101010101" pitchFamily="2" charset="-120"/>
                <a:ea typeface="Songti TC" panose="02010600040101010101" pitchFamily="2" charset="-120"/>
              </a:rPr>
              <a:t>博士生</a:t>
            </a:r>
            <a:r>
              <a:rPr lang="zh-CN" altLang="en-US" sz="2200" dirty="0">
                <a:latin typeface="Songti TC" panose="02010600040101010101" pitchFamily="2" charset="-120"/>
                <a:ea typeface="Songti TC" panose="02010600040101010101" pitchFamily="2" charset="-120"/>
              </a:rPr>
              <a:t>：孙润轩</a:t>
            </a:r>
            <a:r>
              <a:rPr lang="zh-CN" altLang="en-US" sz="2200" b="1" dirty="0">
                <a:solidFill>
                  <a:srgbClr val="8C0F00"/>
                </a:solidFill>
                <a:latin typeface="Songti TC" panose="02010600040101010101" pitchFamily="2" charset="-120"/>
                <a:ea typeface="Songti TC" panose="02010600040101010101" pitchFamily="2" charset="-120"/>
              </a:rPr>
              <a:t>（张）</a:t>
            </a:r>
            <a:r>
              <a:rPr lang="zh-CN" altLang="en-US" sz="2200" dirty="0">
                <a:latin typeface="Songti TC" panose="02010600040101010101" pitchFamily="2" charset="-120"/>
                <a:ea typeface="Songti TC" panose="02010600040101010101" pitchFamily="2" charset="-120"/>
              </a:rPr>
              <a:t>，郑帅</a:t>
            </a:r>
            <a:r>
              <a:rPr lang="zh-CN" altLang="en-US" sz="2200" b="1" dirty="0">
                <a:solidFill>
                  <a:srgbClr val="8C0F00"/>
                </a:solidFill>
                <a:latin typeface="Songti TC" panose="02010600040101010101" pitchFamily="2" charset="-120"/>
                <a:ea typeface="Songti TC" panose="02010600040101010101" pitchFamily="2" charset="-120"/>
              </a:rPr>
              <a:t>（张）</a:t>
            </a:r>
            <a:r>
              <a:rPr lang="zh-CN" altLang="en-US" sz="2200" dirty="0">
                <a:latin typeface="Songti TC" panose="02010600040101010101" pitchFamily="2" charset="-120"/>
                <a:ea typeface="Songti TC" panose="02010600040101010101" pitchFamily="2" charset="-120"/>
              </a:rPr>
              <a:t>，王传玺，于菲，王瑜敏，余玥泓江</a:t>
            </a:r>
            <a:endParaRPr lang="en-US" altLang="zh-CN" sz="2200" dirty="0">
              <a:latin typeface="Songti TC" panose="02010600040101010101" pitchFamily="2" charset="-120"/>
              <a:ea typeface="Songti TC" panose="02010600040101010101" pitchFamily="2" charset="-120"/>
            </a:endParaRPr>
          </a:p>
          <a:p>
            <a:pPr marL="285750" indent="-28575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zh-CN" altLang="en-US" sz="2200" dirty="0">
                <a:latin typeface="Songti TC" panose="02010600040101010101" pitchFamily="2" charset="-120"/>
                <a:ea typeface="Songti TC" panose="02010600040101010101" pitchFamily="2" charset="-120"/>
              </a:rPr>
              <a:t>研究助理：何青蓉，</a:t>
            </a:r>
            <a:r>
              <a:rPr lang="zh-CN" altLang="en-CN" sz="2200" dirty="0">
                <a:latin typeface="Songti TC" panose="02010600040101010101" pitchFamily="2" charset="-120"/>
                <a:ea typeface="Songti TC" panose="02010600040101010101" pitchFamily="2" charset="-120"/>
              </a:rPr>
              <a:t>黄天佳</a:t>
            </a:r>
            <a:r>
              <a:rPr lang="zh-CN" altLang="en-US" sz="2200" dirty="0">
                <a:latin typeface="Songti TC" panose="02010600040101010101" pitchFamily="2" charset="-120"/>
                <a:ea typeface="Songti TC" panose="02010600040101010101" pitchFamily="2" charset="-120"/>
              </a:rPr>
              <a:t>（</a:t>
            </a:r>
            <a:r>
              <a:rPr lang="en-US" altLang="zh-CN" sz="2200" dirty="0">
                <a:latin typeface="Songti TC" panose="02010600040101010101" pitchFamily="2" charset="-120"/>
                <a:ea typeface="Songti TC" panose="02010600040101010101" pitchFamily="2" charset="-120"/>
              </a:rPr>
              <a:t>Texas A&amp;M</a:t>
            </a:r>
            <a:r>
              <a:rPr lang="zh-CN" altLang="en-US" sz="2200" dirty="0">
                <a:latin typeface="Songti TC" panose="02010600040101010101" pitchFamily="2" charset="-120"/>
                <a:ea typeface="Songti TC" panose="02010600040101010101" pitchFamily="2" charset="-120"/>
              </a:rPr>
              <a:t>），</a:t>
            </a:r>
            <a:r>
              <a:rPr lang="zh-CN" altLang="en-CN" sz="2200" dirty="0">
                <a:latin typeface="Songti TC" panose="02010600040101010101" pitchFamily="2" charset="-120"/>
                <a:ea typeface="Songti TC" panose="02010600040101010101" pitchFamily="2" charset="-120"/>
              </a:rPr>
              <a:t>冯奕天</a:t>
            </a:r>
            <a:r>
              <a:rPr lang="zh-CN" altLang="en-US" sz="2200" dirty="0">
                <a:latin typeface="Songti TC" panose="02010600040101010101" pitchFamily="2" charset="-120"/>
                <a:ea typeface="Songti TC" panose="02010600040101010101" pitchFamily="2" charset="-120"/>
              </a:rPr>
              <a:t>（清华大学）</a:t>
            </a:r>
            <a:endParaRPr lang="en-US" altLang="zh-CN" sz="2200" dirty="0">
              <a:latin typeface="Songti TC" panose="02010600040101010101" pitchFamily="2" charset="-120"/>
              <a:ea typeface="Songti TC" panose="02010600040101010101" pitchFamily="2" charset="-120"/>
            </a:endParaRPr>
          </a:p>
          <a:p>
            <a:pPr marL="285750" indent="-28575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zh-CN" altLang="en-US" sz="2200" dirty="0">
                <a:latin typeface="Songti TC" panose="02010600040101010101" pitchFamily="2" charset="-120"/>
                <a:ea typeface="Songti TC" panose="02010600040101010101" pitchFamily="2" charset="-120"/>
              </a:rPr>
              <a:t>本科科研：张</a:t>
            </a:r>
            <a:r>
              <a:rPr lang="zh-CN" altLang="en-CN" sz="2200" dirty="0">
                <a:latin typeface="Songti TC" panose="02010600040101010101" pitchFamily="2" charset="-120"/>
                <a:ea typeface="Songti TC" panose="02010600040101010101" pitchFamily="2" charset="-120"/>
              </a:rPr>
              <a:t>育恒</a:t>
            </a:r>
            <a:r>
              <a:rPr lang="zh-CN" altLang="en-US" sz="2200" dirty="0">
                <a:latin typeface="Songti TC" panose="02010600040101010101" pitchFamily="2" charset="-120"/>
                <a:ea typeface="Songti TC" panose="02010600040101010101" pitchFamily="2" charset="-120"/>
              </a:rPr>
              <a:t>（</a:t>
            </a:r>
            <a:r>
              <a:rPr lang="en-US" altLang="zh-CN" sz="2200" dirty="0">
                <a:latin typeface="Songti TC" panose="02010600040101010101" pitchFamily="2" charset="-120"/>
                <a:ea typeface="Songti TC" panose="02010600040101010101" pitchFamily="2" charset="-120"/>
              </a:rPr>
              <a:t>2018</a:t>
            </a:r>
            <a:r>
              <a:rPr lang="zh-CN" altLang="en-US" sz="2200" dirty="0">
                <a:latin typeface="Songti TC" panose="02010600040101010101" pitchFamily="2" charset="-120"/>
                <a:ea typeface="Songti TC" panose="02010600040101010101" pitchFamily="2" charset="-120"/>
              </a:rPr>
              <a:t>级） ，陈彦（</a:t>
            </a:r>
            <a:r>
              <a:rPr lang="en-US" altLang="zh-CN" sz="2200" dirty="0">
                <a:latin typeface="Songti TC" panose="02010600040101010101" pitchFamily="2" charset="-120"/>
                <a:ea typeface="Songti TC" panose="02010600040101010101" pitchFamily="2" charset="-120"/>
              </a:rPr>
              <a:t>2019</a:t>
            </a:r>
            <a:r>
              <a:rPr lang="zh-CN" altLang="en-US" sz="2200" dirty="0">
                <a:latin typeface="Songti TC" panose="02010600040101010101" pitchFamily="2" charset="-120"/>
                <a:ea typeface="Songti TC" panose="02010600040101010101" pitchFamily="2" charset="-120"/>
              </a:rPr>
              <a:t>级） ，周孙鹏（</a:t>
            </a:r>
            <a:r>
              <a:rPr lang="en-US" altLang="zh-CN" sz="2200" dirty="0">
                <a:latin typeface="Songti TC" panose="02010600040101010101" pitchFamily="2" charset="-120"/>
                <a:ea typeface="Songti TC" panose="02010600040101010101" pitchFamily="2" charset="-120"/>
              </a:rPr>
              <a:t>2019</a:t>
            </a:r>
            <a:r>
              <a:rPr lang="zh-CN" altLang="en-US" sz="2200" dirty="0">
                <a:latin typeface="Songti TC" panose="02010600040101010101" pitchFamily="2" charset="-120"/>
                <a:ea typeface="Songti TC" panose="02010600040101010101" pitchFamily="2" charset="-120"/>
              </a:rPr>
              <a:t>级）</a:t>
            </a:r>
            <a:endParaRPr lang="en-US" altLang="zh-CN" sz="2200" dirty="0">
              <a:latin typeface="Songti TC" panose="02010600040101010101" pitchFamily="2" charset="-120"/>
              <a:ea typeface="Songti TC" panose="02010600040101010101" pitchFamily="2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638371845"/>
      </p:ext>
    </p:extLst>
  </p:cSld>
  <p:clrMapOvr>
    <a:masterClrMapping/>
  </p:clrMapOvr>
  <p:transition spd="slow">
    <p:wip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C:\Users\GAOP\Desktop\figure 4\f4 - Copy.tif">
            <a:extLst>
              <a:ext uri="{FF2B5EF4-FFF2-40B4-BE49-F238E27FC236}">
                <a16:creationId xmlns:a16="http://schemas.microsoft.com/office/drawing/2014/main" id="{28614E88-6700-A64A-8C5F-20902401F9D1}"/>
              </a:ext>
            </a:extLst>
          </p:cNvPr>
          <p:cNvPicPr>
            <a:picLocks noChangeArrowheads="1"/>
          </p:cNvPicPr>
          <p:nvPr/>
        </p:nvPicPr>
        <p:blipFill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5400000" flipV="1">
            <a:off x="6074454" y="-4810395"/>
            <a:ext cx="69491" cy="115650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标题 1">
            <a:extLst>
              <a:ext uri="{FF2B5EF4-FFF2-40B4-BE49-F238E27FC236}">
                <a16:creationId xmlns:a16="http://schemas.microsoft.com/office/drawing/2014/main" id="{1EE9D604-C7BB-1E46-9C85-E975C0D979D8}"/>
              </a:ext>
            </a:extLst>
          </p:cNvPr>
          <p:cNvSpPr txBox="1">
            <a:spLocks/>
          </p:cNvSpPr>
          <p:nvPr/>
        </p:nvSpPr>
        <p:spPr>
          <a:xfrm>
            <a:off x="623392" y="225126"/>
            <a:ext cx="10971616" cy="647521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defTabSz="457200"/>
            <a:r>
              <a:rPr lang="zh-CN" altLang="en-US" sz="3600" b="1" dirty="0">
                <a:solidFill>
                  <a:schemeClr val="tx2">
                    <a:lumMod val="50000"/>
                  </a:schemeClr>
                </a:solidFill>
                <a:latin typeface="Microsoft YaHei" charset="-122"/>
                <a:ea typeface="Microsoft YaHei" charset="-122"/>
              </a:rPr>
              <a:t>主要方向和人员分配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8E7879E-FD51-FC49-983E-407161258A24}"/>
              </a:ext>
            </a:extLst>
          </p:cNvPr>
          <p:cNvSpPr txBox="1"/>
          <p:nvPr/>
        </p:nvSpPr>
        <p:spPr>
          <a:xfrm>
            <a:off x="449442" y="1262173"/>
            <a:ext cx="11742558" cy="53707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400" b="1" dirty="0" err="1">
                <a:solidFill>
                  <a:srgbClr val="8C0F00"/>
                </a:solidFill>
                <a:latin typeface="Songti TC" panose="02010600040101010101" pitchFamily="2" charset="-120"/>
                <a:ea typeface="Songti TC" panose="02010600040101010101" pitchFamily="2" charset="-120"/>
              </a:rPr>
              <a:t>二氧化碳地质封存中的关键渗流问题</a:t>
            </a:r>
            <a:endParaRPr lang="en-US" sz="2400" b="1" dirty="0">
              <a:solidFill>
                <a:srgbClr val="8C0F00"/>
              </a:solidFill>
              <a:latin typeface="Songti TC" panose="02010600040101010101" pitchFamily="2" charset="-120"/>
              <a:ea typeface="Songti TC" panose="02010600040101010101" pitchFamily="2" charset="-120"/>
            </a:endParaRPr>
          </a:p>
          <a:p>
            <a:pPr marL="742950" lvl="1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zh-CN" altLang="en-US" sz="2400" dirty="0">
                <a:latin typeface="Songti TC" panose="02010600040101010101" pitchFamily="2" charset="-120"/>
                <a:ea typeface="Songti TC" panose="02010600040101010101" pitchFamily="2" charset="-120"/>
              </a:rPr>
              <a:t>乳液</a:t>
            </a:r>
            <a:r>
              <a:rPr lang="en-US" altLang="zh-CN" sz="2400" dirty="0">
                <a:latin typeface="Songti TC" panose="02010600040101010101" pitchFamily="2" charset="-120"/>
                <a:ea typeface="Songti TC" panose="02010600040101010101" pitchFamily="2" charset="-120"/>
              </a:rPr>
              <a:t>/</a:t>
            </a:r>
            <a:r>
              <a:rPr lang="zh-CN" altLang="en-US" sz="2400" dirty="0">
                <a:latin typeface="Songti TC" panose="02010600040101010101" pitchFamily="2" charset="-120"/>
                <a:ea typeface="Songti TC" panose="02010600040101010101" pitchFamily="2" charset="-120"/>
              </a:rPr>
              <a:t>泡沫的渗流规律 （</a:t>
            </a:r>
            <a:r>
              <a:rPr lang="zh-CN" altLang="en-CN" sz="2400" dirty="0">
                <a:latin typeface="Songti TC" panose="02010600040101010101" pitchFamily="2" charset="-120"/>
                <a:ea typeface="Songti TC" panose="02010600040101010101" pitchFamily="2" charset="-120"/>
              </a:rPr>
              <a:t>杨伟</a:t>
            </a:r>
            <a:r>
              <a:rPr lang="zh-CN" altLang="en-US" sz="2400" dirty="0">
                <a:latin typeface="Songti TC" panose="02010600040101010101" pitchFamily="2" charset="-120"/>
                <a:ea typeface="Songti TC" panose="02010600040101010101" pitchFamily="2" charset="-120"/>
              </a:rPr>
              <a:t>，</a:t>
            </a:r>
            <a:r>
              <a:rPr lang="zh-CN" altLang="en-CN" sz="2400" dirty="0">
                <a:latin typeface="Songti TC" panose="02010600040101010101" pitchFamily="2" charset="-120"/>
                <a:ea typeface="Songti TC" panose="02010600040101010101" pitchFamily="2" charset="-120"/>
              </a:rPr>
              <a:t>何青蓉</a:t>
            </a:r>
            <a:r>
              <a:rPr lang="zh-CN" altLang="en-US" sz="2400" dirty="0">
                <a:latin typeface="Songti TC" panose="02010600040101010101" pitchFamily="2" charset="-120"/>
                <a:ea typeface="Songti TC" panose="02010600040101010101" pitchFamily="2" charset="-120"/>
              </a:rPr>
              <a:t>，王传玺）</a:t>
            </a:r>
            <a:endParaRPr lang="en-US" altLang="zh-CN" sz="2400" dirty="0">
              <a:latin typeface="Songti TC" panose="02010600040101010101" pitchFamily="2" charset="-120"/>
              <a:ea typeface="Songti TC" panose="02010600040101010101" pitchFamily="2" charset="-120"/>
            </a:endParaRPr>
          </a:p>
          <a:p>
            <a:pPr marL="742950" lvl="1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zh-CN" altLang="en-US" sz="2400" dirty="0">
                <a:latin typeface="Songti TC" panose="02010600040101010101" pitchFamily="2" charset="-120"/>
                <a:ea typeface="Songti TC" panose="02010600040101010101" pitchFamily="2" charset="-120"/>
              </a:rPr>
              <a:t>剧烈跨界面传质和渗流的耦合 （张严冬，郑帅，于菲）</a:t>
            </a:r>
            <a:endParaRPr lang="en-US" sz="2400" dirty="0">
              <a:latin typeface="Songti TC" panose="02010600040101010101" pitchFamily="2" charset="-120"/>
              <a:ea typeface="Songti TC" panose="02010600040101010101" pitchFamily="2" charset="-120"/>
            </a:endParaRPr>
          </a:p>
          <a:p>
            <a:pPr marL="742950" lvl="1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CN" sz="2400" dirty="0">
                <a:latin typeface="Songti TC" panose="02010600040101010101" pitchFamily="2" charset="-120"/>
                <a:ea typeface="Songti TC" panose="02010600040101010101" pitchFamily="2" charset="-120"/>
              </a:rPr>
              <a:t>毛细封存气泡的稳定性和溶解</a:t>
            </a:r>
            <a:r>
              <a:rPr lang="zh-CN" altLang="en-US" sz="2400" dirty="0">
                <a:latin typeface="Songti TC" panose="02010600040101010101" pitchFamily="2" charset="-120"/>
                <a:ea typeface="Songti TC" panose="02010600040101010101" pitchFamily="2" charset="-120"/>
              </a:rPr>
              <a:t> （王传玺，余玥泓江）</a:t>
            </a:r>
            <a:endParaRPr lang="en-US" sz="2400" dirty="0">
              <a:latin typeface="Songti TC" panose="02010600040101010101" pitchFamily="2" charset="-120"/>
              <a:ea typeface="Songti TC" panose="02010600040101010101" pitchFamily="2" charset="-120"/>
            </a:endParaRP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en-US" sz="2400" dirty="0">
              <a:latin typeface="Songti TC" panose="02010600040101010101" pitchFamily="2" charset="-120"/>
              <a:ea typeface="Songti TC" panose="02010600040101010101" pitchFamily="2" charset="-120"/>
            </a:endParaRP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400" b="1" dirty="0" err="1">
                <a:solidFill>
                  <a:srgbClr val="8C0F00"/>
                </a:solidFill>
                <a:latin typeface="Songti TC" panose="02010600040101010101" pitchFamily="2" charset="-120"/>
                <a:ea typeface="Songti TC" panose="02010600040101010101" pitchFamily="2" charset="-120"/>
              </a:rPr>
              <a:t>地外水资源开发</a:t>
            </a:r>
            <a:endParaRPr lang="en-US" sz="2400" b="1" dirty="0">
              <a:solidFill>
                <a:srgbClr val="8C0F00"/>
              </a:solidFill>
              <a:latin typeface="Songti TC" panose="02010600040101010101" pitchFamily="2" charset="-120"/>
              <a:ea typeface="Songti TC" panose="02010600040101010101" pitchFamily="2" charset="-120"/>
            </a:endParaRPr>
          </a:p>
          <a:p>
            <a:pPr marL="742950" lvl="1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400" dirty="0" err="1">
                <a:latin typeface="Songti TC" panose="02010600040101010101" pitchFamily="2" charset="-120"/>
                <a:ea typeface="Songti TC" panose="02010600040101010101" pitchFamily="2" charset="-120"/>
              </a:rPr>
              <a:t>火星水冰资源开发</a:t>
            </a:r>
            <a:r>
              <a:rPr lang="zh-CN" altLang="en-US" sz="2400" dirty="0">
                <a:latin typeface="Songti TC" panose="02010600040101010101" pitchFamily="2" charset="-120"/>
                <a:ea typeface="Songti TC" panose="02010600040101010101" pitchFamily="2" charset="-120"/>
              </a:rPr>
              <a:t> （</a:t>
            </a:r>
            <a:r>
              <a:rPr lang="zh-CN" altLang="en-CN" sz="2400" dirty="0">
                <a:latin typeface="Songti TC" panose="02010600040101010101" pitchFamily="2" charset="-120"/>
                <a:ea typeface="Songti TC" panose="02010600040101010101" pitchFamily="2" charset="-120"/>
              </a:rPr>
              <a:t>杨伟</a:t>
            </a:r>
            <a:r>
              <a:rPr lang="zh-CN" altLang="en-US" sz="2400" dirty="0">
                <a:latin typeface="Songti TC" panose="02010600040101010101" pitchFamily="2" charset="-120"/>
                <a:ea typeface="Songti TC" panose="02010600040101010101" pitchFamily="2" charset="-120"/>
              </a:rPr>
              <a:t>，王瑜敏，陈彦）</a:t>
            </a:r>
            <a:endParaRPr lang="en-US" sz="2400" dirty="0">
              <a:latin typeface="Songti TC" panose="02010600040101010101" pitchFamily="2" charset="-120"/>
              <a:ea typeface="Songti TC" panose="02010600040101010101" pitchFamily="2" charset="-120"/>
            </a:endParaRPr>
          </a:p>
          <a:p>
            <a:pPr marL="742950" lvl="1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400" dirty="0" err="1">
                <a:latin typeface="Songti TC" panose="02010600040101010101" pitchFamily="2" charset="-120"/>
                <a:ea typeface="Songti TC" panose="02010600040101010101" pitchFamily="2" charset="-120"/>
              </a:rPr>
              <a:t>月球水冰资源开发</a:t>
            </a:r>
            <a:r>
              <a:rPr lang="zh-CN" altLang="en-US" sz="2400" dirty="0">
                <a:latin typeface="Songti TC" panose="02010600040101010101" pitchFamily="2" charset="-120"/>
                <a:ea typeface="Songti TC" panose="02010600040101010101" pitchFamily="2" charset="-120"/>
              </a:rPr>
              <a:t> （王传玺，周孙鹏）</a:t>
            </a:r>
            <a:endParaRPr lang="en-US" sz="2400" dirty="0">
              <a:latin typeface="Songti TC" panose="02010600040101010101" pitchFamily="2" charset="-120"/>
              <a:ea typeface="Songti TC" panose="02010600040101010101" pitchFamily="2" charset="-120"/>
            </a:endParaRPr>
          </a:p>
          <a:p>
            <a:pPr>
              <a:spcBef>
                <a:spcPts val="600"/>
              </a:spcBef>
            </a:pPr>
            <a:endParaRPr lang="en-US" sz="2400" dirty="0">
              <a:latin typeface="Songti TC" panose="02010600040101010101" pitchFamily="2" charset="-120"/>
              <a:ea typeface="Songti TC" panose="02010600040101010101" pitchFamily="2" charset="-120"/>
            </a:endParaRP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400" b="1" dirty="0" err="1">
                <a:solidFill>
                  <a:srgbClr val="8C0F00"/>
                </a:solidFill>
                <a:latin typeface="Songti TC" panose="02010600040101010101" pitchFamily="2" charset="-120"/>
                <a:ea typeface="Songti TC" panose="02010600040101010101" pitchFamily="2" charset="-120"/>
              </a:rPr>
              <a:t>非常规油气藏开发</a:t>
            </a:r>
            <a:endParaRPr lang="en-US" sz="2400" b="1" dirty="0">
              <a:solidFill>
                <a:srgbClr val="8C0F00"/>
              </a:solidFill>
              <a:latin typeface="Songti TC" panose="02010600040101010101" pitchFamily="2" charset="-120"/>
              <a:ea typeface="Songti TC" panose="02010600040101010101" pitchFamily="2" charset="-120"/>
            </a:endParaRPr>
          </a:p>
          <a:p>
            <a:pPr marL="742950" lvl="1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400" dirty="0" err="1">
                <a:latin typeface="Songti TC" panose="02010600040101010101" pitchFamily="2" charset="-120"/>
                <a:ea typeface="Songti TC" panose="02010600040101010101" pitchFamily="2" charset="-120"/>
              </a:rPr>
              <a:t>页岩油</a:t>
            </a:r>
            <a:r>
              <a:rPr lang="zh-CN" altLang="en-US" sz="2400" dirty="0">
                <a:latin typeface="Songti TC" panose="02010600040101010101" pitchFamily="2" charset="-120"/>
                <a:ea typeface="Songti TC" panose="02010600040101010101" pitchFamily="2" charset="-120"/>
              </a:rPr>
              <a:t>：</a:t>
            </a:r>
            <a:r>
              <a:rPr lang="zh-CN" altLang="en-CN" sz="2400" dirty="0">
                <a:latin typeface="Songti TC" panose="02010600040101010101" pitchFamily="2" charset="-120"/>
                <a:ea typeface="Songti TC" panose="02010600040101010101" pitchFamily="2" charset="-120"/>
              </a:rPr>
              <a:t>近裂缝</a:t>
            </a:r>
            <a:r>
              <a:rPr lang="zh-CN" altLang="en-US" sz="2400" dirty="0">
                <a:latin typeface="Songti TC" panose="02010600040101010101" pitchFamily="2" charset="-120"/>
                <a:ea typeface="Songti TC" panose="02010600040101010101" pitchFamily="2" charset="-120"/>
              </a:rPr>
              <a:t>多孔介质中的二氧化碳吞吐 （张严冬，于菲）</a:t>
            </a:r>
            <a:endParaRPr lang="en-US" altLang="zh-CN" sz="2400" dirty="0">
              <a:latin typeface="Songti TC" panose="02010600040101010101" pitchFamily="2" charset="-120"/>
              <a:ea typeface="Songti TC" panose="02010600040101010101" pitchFamily="2" charset="-120"/>
            </a:endParaRPr>
          </a:p>
          <a:p>
            <a:pPr marL="742950" lvl="1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zh-CN" altLang="en-US" sz="2400" dirty="0">
                <a:latin typeface="Songti TC" panose="02010600040101010101" pitchFamily="2" charset="-120"/>
                <a:ea typeface="Songti TC" panose="02010600040101010101" pitchFamily="2" charset="-120"/>
              </a:rPr>
              <a:t>页岩气：纳米孔隙中吸附和扩散的分子模拟研究 （孙润轩）</a:t>
            </a:r>
            <a:endParaRPr lang="en-US" sz="2400" dirty="0">
              <a:latin typeface="Songti TC" panose="02010600040101010101" pitchFamily="2" charset="-120"/>
              <a:ea typeface="Songti TC" panose="02010600040101010101" pitchFamily="2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204597826"/>
      </p:ext>
    </p:extLst>
  </p:cSld>
  <p:clrMapOvr>
    <a:masterClrMapping/>
  </p:clrMapOvr>
  <p:transition spd="slow">
    <p:wip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C:\Users\GAOP\Desktop\figure 4\f4 - Copy.tif">
            <a:extLst>
              <a:ext uri="{FF2B5EF4-FFF2-40B4-BE49-F238E27FC236}">
                <a16:creationId xmlns:a16="http://schemas.microsoft.com/office/drawing/2014/main" id="{28614E88-6700-A64A-8C5F-20902401F9D1}"/>
              </a:ext>
            </a:extLst>
          </p:cNvPr>
          <p:cNvPicPr>
            <a:picLocks noChangeArrowheads="1"/>
          </p:cNvPicPr>
          <p:nvPr/>
        </p:nvPicPr>
        <p:blipFill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5400000" flipV="1">
            <a:off x="6074454" y="-4810395"/>
            <a:ext cx="69491" cy="115650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标题 1">
            <a:extLst>
              <a:ext uri="{FF2B5EF4-FFF2-40B4-BE49-F238E27FC236}">
                <a16:creationId xmlns:a16="http://schemas.microsoft.com/office/drawing/2014/main" id="{1EE9D604-C7BB-1E46-9C85-E975C0D979D8}"/>
              </a:ext>
            </a:extLst>
          </p:cNvPr>
          <p:cNvSpPr txBox="1">
            <a:spLocks/>
          </p:cNvSpPr>
          <p:nvPr/>
        </p:nvSpPr>
        <p:spPr>
          <a:xfrm>
            <a:off x="623392" y="225126"/>
            <a:ext cx="10971616" cy="647521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defTabSz="457200"/>
            <a:r>
              <a:rPr lang="zh-CN" altLang="en-US" sz="3600" b="1" dirty="0">
                <a:solidFill>
                  <a:schemeClr val="tx2">
                    <a:lumMod val="50000"/>
                  </a:schemeClr>
                </a:solidFill>
                <a:latin typeface="Microsoft YaHei" charset="-122"/>
                <a:ea typeface="Microsoft YaHei" charset="-122"/>
              </a:rPr>
              <a:t>项目与经费</a:t>
            </a:r>
          </a:p>
        </p:txBody>
      </p:sp>
      <p:sp>
        <p:nvSpPr>
          <p:cNvPr id="4" name="标题 1">
            <a:extLst>
              <a:ext uri="{FF2B5EF4-FFF2-40B4-BE49-F238E27FC236}">
                <a16:creationId xmlns:a16="http://schemas.microsoft.com/office/drawing/2014/main" id="{6FF7EBBB-AE05-2C4D-A959-748E872ADD03}"/>
              </a:ext>
            </a:extLst>
          </p:cNvPr>
          <p:cNvSpPr txBox="1">
            <a:spLocks/>
          </p:cNvSpPr>
          <p:nvPr/>
        </p:nvSpPr>
        <p:spPr>
          <a:xfrm>
            <a:off x="326694" y="3203562"/>
            <a:ext cx="11565011" cy="1588774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457200"/>
            <a:r>
              <a:rPr lang="zh-CN" altLang="en-US" sz="2000" b="1" dirty="0">
                <a:solidFill>
                  <a:srgbClr val="8C0F00"/>
                </a:solidFill>
                <a:latin typeface="Songti TC" panose="02010600040101010101" pitchFamily="2" charset="-120"/>
                <a:ea typeface="Songti TC" panose="02010600040101010101" pitchFamily="2" charset="-120"/>
              </a:rPr>
              <a:t>基础研究项目</a:t>
            </a:r>
            <a:endParaRPr lang="en-US" altLang="zh-CN" sz="2000" dirty="0">
              <a:solidFill>
                <a:srgbClr val="8C0F00"/>
              </a:solidFill>
              <a:latin typeface="Songti TC" panose="02010600040101010101" pitchFamily="2" charset="-120"/>
              <a:ea typeface="Songti TC" panose="02010600040101010101" pitchFamily="2" charset="-120"/>
            </a:endParaRPr>
          </a:p>
          <a:p>
            <a:pPr marL="342900" indent="-342900" defTabSz="45720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 err="1">
                <a:latin typeface="Songti TC" panose="02010600040101010101" pitchFamily="2" charset="-120"/>
                <a:ea typeface="Songti TC" panose="02010600040101010101" pitchFamily="2" charset="-120"/>
              </a:rPr>
              <a:t>自然科学基金委面上项目</a:t>
            </a:r>
            <a:r>
              <a:rPr lang="en-US" altLang="zh-CN" sz="2000" dirty="0">
                <a:latin typeface="Songti TC" panose="02010600040101010101" pitchFamily="2" charset="-120"/>
                <a:ea typeface="Songti TC" panose="02010600040101010101" pitchFamily="2" charset="-120"/>
              </a:rPr>
              <a:t>《</a:t>
            </a:r>
            <a:r>
              <a:rPr lang="zh-CN" altLang="en-US" sz="2000" dirty="0">
                <a:latin typeface="Songti TC" panose="02010600040101010101" pitchFamily="2" charset="-120"/>
                <a:ea typeface="Songti TC" panose="02010600040101010101" pitchFamily="2" charset="-120"/>
              </a:rPr>
              <a:t>多孔介质中气泡群的赋存形态与演变规律的孔隙尺度研究</a:t>
            </a:r>
            <a:r>
              <a:rPr lang="en-US" altLang="zh-CN" sz="2000" dirty="0">
                <a:latin typeface="Songti TC" panose="02010600040101010101" pitchFamily="2" charset="-120"/>
                <a:ea typeface="Songti TC" panose="02010600040101010101" pitchFamily="2" charset="-120"/>
              </a:rPr>
              <a:t>》</a:t>
            </a:r>
            <a:r>
              <a:rPr lang="zh-CN" altLang="en-US" sz="2000" dirty="0">
                <a:latin typeface="Songti TC" panose="02010600040101010101" pitchFamily="2" charset="-120"/>
                <a:ea typeface="Songti TC" panose="02010600040101010101" pitchFamily="2" charset="-120"/>
              </a:rPr>
              <a:t>（</a:t>
            </a:r>
            <a:r>
              <a:rPr lang="zh-CN" altLang="en-CN" sz="2000" dirty="0">
                <a:latin typeface="Songti TC" panose="02010600040101010101" pitchFamily="2" charset="-120"/>
                <a:ea typeface="Songti TC" panose="02010600040101010101" pitchFamily="2" charset="-120"/>
              </a:rPr>
              <a:t>项目号</a:t>
            </a:r>
            <a:r>
              <a:rPr lang="zh-CN" altLang="en-US" sz="2000" dirty="0">
                <a:latin typeface="Songti TC" panose="02010600040101010101" pitchFamily="2" charset="-120"/>
                <a:ea typeface="Songti TC" panose="02010600040101010101" pitchFamily="2" charset="-120"/>
              </a:rPr>
              <a:t>：</a:t>
            </a:r>
            <a:r>
              <a:rPr lang="en-US" altLang="zh-CN" sz="2000" dirty="0">
                <a:latin typeface="Songti TC" panose="02010600040101010101" pitchFamily="2" charset="-120"/>
                <a:ea typeface="Songti TC" panose="02010600040101010101" pitchFamily="2" charset="-120"/>
              </a:rPr>
              <a:t>12172010</a:t>
            </a:r>
            <a:r>
              <a:rPr lang="zh-CN" altLang="en-US" sz="2000" dirty="0">
                <a:latin typeface="Songti TC" panose="02010600040101010101" pitchFamily="2" charset="-120"/>
                <a:ea typeface="Songti TC" panose="02010600040101010101" pitchFamily="2" charset="-120"/>
              </a:rPr>
              <a:t>），负责人，</a:t>
            </a:r>
            <a:r>
              <a:rPr lang="en-US" altLang="zh-CN" sz="2000" dirty="0">
                <a:latin typeface="Songti TC" panose="02010600040101010101" pitchFamily="2" charset="-120"/>
                <a:ea typeface="Songti TC" panose="02010600040101010101" pitchFamily="2" charset="-120"/>
              </a:rPr>
              <a:t>63</a:t>
            </a:r>
            <a:r>
              <a:rPr lang="zh-CN" altLang="en-US" sz="2000" dirty="0">
                <a:latin typeface="Songti TC" panose="02010600040101010101" pitchFamily="2" charset="-120"/>
                <a:ea typeface="Songti TC" panose="02010600040101010101" pitchFamily="2" charset="-120"/>
              </a:rPr>
              <a:t>万元，</a:t>
            </a:r>
            <a:r>
              <a:rPr lang="en-US" altLang="zh-CN" sz="2000" dirty="0">
                <a:latin typeface="Songti TC" panose="02010600040101010101" pitchFamily="2" charset="-120"/>
                <a:ea typeface="Songti TC" panose="02010600040101010101" pitchFamily="2" charset="-120"/>
              </a:rPr>
              <a:t>2021.12-2025.11</a:t>
            </a:r>
          </a:p>
          <a:p>
            <a:pPr marL="342900" indent="-342900" defTabSz="45720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zh-CN" altLang="en-US" sz="2000" dirty="0">
                <a:latin typeface="Songti TC" panose="02010600040101010101" pitchFamily="2" charset="-120"/>
                <a:ea typeface="Songti TC" panose="02010600040101010101" pitchFamily="2" charset="-120"/>
              </a:rPr>
              <a:t>中国空间技术研究院科技开发项目</a:t>
            </a:r>
            <a:r>
              <a:rPr lang="en-US" altLang="zh-CN" sz="2000" dirty="0">
                <a:latin typeface="Songti TC" panose="02010600040101010101" pitchFamily="2" charset="-120"/>
                <a:ea typeface="Songti TC" panose="02010600040101010101" pitchFamily="2" charset="-120"/>
              </a:rPr>
              <a:t>《</a:t>
            </a:r>
            <a:r>
              <a:rPr lang="zh-CN" altLang="en-US" sz="2000" dirty="0">
                <a:latin typeface="Songti TC" panose="02010600040101010101" pitchFamily="2" charset="-120"/>
                <a:ea typeface="Songti TC" panose="02010600040101010101" pitchFamily="2" charset="-120"/>
              </a:rPr>
              <a:t>火星水冰资源开发预研</a:t>
            </a:r>
            <a:r>
              <a:rPr lang="en-US" altLang="zh-CN" sz="2000" dirty="0">
                <a:latin typeface="Songti TC" panose="02010600040101010101" pitchFamily="2" charset="-120"/>
                <a:ea typeface="Songti TC" panose="02010600040101010101" pitchFamily="2" charset="-120"/>
              </a:rPr>
              <a:t>》</a:t>
            </a:r>
            <a:r>
              <a:rPr lang="zh-CN" altLang="en-US" sz="2000" dirty="0">
                <a:latin typeface="Songti TC" panose="02010600040101010101" pitchFamily="2" charset="-120"/>
                <a:ea typeface="Songti TC" panose="02010600040101010101" pitchFamily="2" charset="-120"/>
              </a:rPr>
              <a:t>，负责人，</a:t>
            </a:r>
            <a:r>
              <a:rPr lang="en-US" altLang="zh-CN" sz="2000" dirty="0">
                <a:latin typeface="Songti TC" panose="02010600040101010101" pitchFamily="2" charset="-120"/>
                <a:ea typeface="Songti TC" panose="02010600040101010101" pitchFamily="2" charset="-120"/>
              </a:rPr>
              <a:t>12</a:t>
            </a:r>
            <a:r>
              <a:rPr lang="zh-CN" altLang="en-US" sz="2000" dirty="0">
                <a:latin typeface="Songti TC" panose="02010600040101010101" pitchFamily="2" charset="-120"/>
                <a:ea typeface="Songti TC" panose="02010600040101010101" pitchFamily="2" charset="-120"/>
              </a:rPr>
              <a:t>万元，</a:t>
            </a:r>
            <a:r>
              <a:rPr lang="en-US" altLang="zh-CN" sz="2000" dirty="0">
                <a:latin typeface="Songti TC" panose="02010600040101010101" pitchFamily="2" charset="-120"/>
                <a:ea typeface="Songti TC" panose="02010600040101010101" pitchFamily="2" charset="-120"/>
              </a:rPr>
              <a:t>2021.1-2021.12</a:t>
            </a:r>
          </a:p>
        </p:txBody>
      </p:sp>
      <p:sp>
        <p:nvSpPr>
          <p:cNvPr id="5" name="标题 1">
            <a:extLst>
              <a:ext uri="{FF2B5EF4-FFF2-40B4-BE49-F238E27FC236}">
                <a16:creationId xmlns:a16="http://schemas.microsoft.com/office/drawing/2014/main" id="{F29EB3BA-ACFE-5044-8F1D-9AE62E0DF772}"/>
              </a:ext>
            </a:extLst>
          </p:cNvPr>
          <p:cNvSpPr txBox="1">
            <a:spLocks/>
          </p:cNvSpPr>
          <p:nvPr/>
        </p:nvSpPr>
        <p:spPr>
          <a:xfrm>
            <a:off x="326694" y="4826347"/>
            <a:ext cx="11357085" cy="1109259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457200"/>
            <a:r>
              <a:rPr lang="zh-CN" altLang="en-US" sz="2000" b="1" dirty="0">
                <a:solidFill>
                  <a:srgbClr val="8C0F00"/>
                </a:solidFill>
                <a:latin typeface="Songti TC" panose="02010600040101010101" pitchFamily="2" charset="-120"/>
                <a:ea typeface="Songti TC" panose="02010600040101010101" pitchFamily="2" charset="-120"/>
              </a:rPr>
              <a:t>油气应用基础研究</a:t>
            </a:r>
            <a:endParaRPr lang="en-US" altLang="zh-CN" sz="2000" dirty="0">
              <a:solidFill>
                <a:srgbClr val="8C0F00"/>
              </a:solidFill>
              <a:latin typeface="Songti TC" panose="02010600040101010101" pitchFamily="2" charset="-120"/>
              <a:ea typeface="Songti TC" panose="02010600040101010101" pitchFamily="2" charset="-120"/>
            </a:endParaRPr>
          </a:p>
          <a:p>
            <a:pPr marL="342900" indent="-342900" defTabSz="45720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zh-CN" altLang="en-US" sz="2000" dirty="0">
                <a:latin typeface="Songti TC" panose="02010600040101010101" pitchFamily="2" charset="-120"/>
                <a:ea typeface="Songti TC" panose="02010600040101010101" pitchFamily="2" charset="-120"/>
              </a:rPr>
              <a:t>古龙页岩油重大地质基础与工程实践协同研究 项目</a:t>
            </a:r>
            <a:r>
              <a:rPr lang="en-US" altLang="zh-CN" sz="2000" dirty="0">
                <a:latin typeface="Songti TC" panose="02010600040101010101" pitchFamily="2" charset="-120"/>
                <a:ea typeface="Songti TC" panose="02010600040101010101" pitchFamily="2" charset="-120"/>
              </a:rPr>
              <a:t>《</a:t>
            </a:r>
            <a:r>
              <a:rPr lang="zh-CN" altLang="en-US" sz="2000" dirty="0">
                <a:latin typeface="Songti TC" panose="02010600040101010101" pitchFamily="2" charset="-120"/>
                <a:ea typeface="Songti TC" panose="02010600040101010101" pitchFamily="2" charset="-120"/>
              </a:rPr>
              <a:t>裂缝多孔介质中二氧化碳吞吐增产的渗流力学问题</a:t>
            </a:r>
            <a:r>
              <a:rPr lang="en-US" altLang="zh-CN" sz="2000" dirty="0">
                <a:latin typeface="Songti TC" panose="02010600040101010101" pitchFamily="2" charset="-120"/>
                <a:ea typeface="Songti TC" panose="02010600040101010101" pitchFamily="2" charset="-120"/>
              </a:rPr>
              <a:t>》</a:t>
            </a:r>
            <a:r>
              <a:rPr lang="zh-CN" altLang="en-US" sz="2000" dirty="0">
                <a:latin typeface="Songti TC" panose="02010600040101010101" pitchFamily="2" charset="-120"/>
                <a:ea typeface="Songti TC" panose="02010600040101010101" pitchFamily="2" charset="-120"/>
              </a:rPr>
              <a:t>，课题负责人，</a:t>
            </a:r>
            <a:r>
              <a:rPr lang="en-US" altLang="zh-CN" sz="2000" dirty="0">
                <a:latin typeface="Songti TC" panose="02010600040101010101" pitchFamily="2" charset="-120"/>
                <a:ea typeface="Songti TC" panose="02010600040101010101" pitchFamily="2" charset="-120"/>
              </a:rPr>
              <a:t>48</a:t>
            </a:r>
            <a:r>
              <a:rPr lang="zh-CN" altLang="en-US" sz="2000" dirty="0">
                <a:latin typeface="Songti TC" panose="02010600040101010101" pitchFamily="2" charset="-120"/>
                <a:ea typeface="Songti TC" panose="02010600040101010101" pitchFamily="2" charset="-120"/>
              </a:rPr>
              <a:t>万元，</a:t>
            </a:r>
            <a:r>
              <a:rPr lang="en-US" altLang="zh-CN" sz="2000" dirty="0">
                <a:latin typeface="Songti TC" panose="02010600040101010101" pitchFamily="2" charset="-120"/>
                <a:ea typeface="Songti TC" panose="02010600040101010101" pitchFamily="2" charset="-120"/>
              </a:rPr>
              <a:t>2021.07 – 2022.06</a:t>
            </a:r>
          </a:p>
          <a:p>
            <a:pPr marL="342900" indent="-342900" defTabSz="45720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zh-CN" altLang="en-US" sz="2000" dirty="0">
                <a:latin typeface="Songti TC" panose="02010600040101010101" pitchFamily="2" charset="-120"/>
                <a:ea typeface="Songti TC" panose="02010600040101010101" pitchFamily="2" charset="-120"/>
              </a:rPr>
              <a:t>中国石化页岩油气勘探开发重点实验室开放基金</a:t>
            </a:r>
            <a:r>
              <a:rPr lang="en-US" altLang="zh-CN" sz="2000" dirty="0">
                <a:latin typeface="Songti TC" panose="02010600040101010101" pitchFamily="2" charset="-120"/>
                <a:ea typeface="Songti TC" panose="02010600040101010101" pitchFamily="2" charset="-120"/>
              </a:rPr>
              <a:t>《</a:t>
            </a:r>
            <a:r>
              <a:rPr lang="zh-CN" altLang="en-US" sz="2000" dirty="0">
                <a:latin typeface="Songti TC" panose="02010600040101010101" pitchFamily="2" charset="-120"/>
                <a:ea typeface="Songti TC" panose="02010600040101010101" pitchFamily="2" charset="-120"/>
              </a:rPr>
              <a:t> 深层页岩原生水赋存规律和甲烷扩散规律的分子模拟研究 </a:t>
            </a:r>
            <a:r>
              <a:rPr lang="en-US" altLang="zh-CN" sz="2000" dirty="0">
                <a:latin typeface="Songti TC" panose="02010600040101010101" pitchFamily="2" charset="-120"/>
                <a:ea typeface="Songti TC" panose="02010600040101010101" pitchFamily="2" charset="-120"/>
              </a:rPr>
              <a:t>》</a:t>
            </a:r>
            <a:r>
              <a:rPr lang="zh-CN" altLang="en-US" sz="2000" dirty="0">
                <a:latin typeface="Songti TC" panose="02010600040101010101" pitchFamily="2" charset="-120"/>
                <a:ea typeface="Songti TC" panose="02010600040101010101" pitchFamily="2" charset="-120"/>
              </a:rPr>
              <a:t>，负责人，</a:t>
            </a:r>
            <a:r>
              <a:rPr lang="en-US" altLang="zh-CN" sz="2000" dirty="0">
                <a:latin typeface="Songti TC" panose="02010600040101010101" pitchFamily="2" charset="-120"/>
                <a:ea typeface="Songti TC" panose="02010600040101010101" pitchFamily="2" charset="-120"/>
              </a:rPr>
              <a:t>15</a:t>
            </a:r>
            <a:r>
              <a:rPr lang="zh-CN" altLang="en-US" sz="2000" dirty="0">
                <a:latin typeface="Songti TC" panose="02010600040101010101" pitchFamily="2" charset="-120"/>
                <a:ea typeface="Songti TC" panose="02010600040101010101" pitchFamily="2" charset="-120"/>
              </a:rPr>
              <a:t>万元，</a:t>
            </a:r>
            <a:r>
              <a:rPr lang="en-US" altLang="zh-CN" sz="2000" dirty="0">
                <a:latin typeface="Songti TC" panose="02010600040101010101" pitchFamily="2" charset="-120"/>
                <a:ea typeface="Songti TC" panose="02010600040101010101" pitchFamily="2" charset="-120"/>
              </a:rPr>
              <a:t> 2021.12 – 2022.10</a:t>
            </a:r>
            <a:endParaRPr lang="en-US" sz="2000" dirty="0">
              <a:latin typeface="Songti TC" panose="02010600040101010101" pitchFamily="2" charset="-120"/>
              <a:ea typeface="Songti TC" panose="02010600040101010101" pitchFamily="2" charset="-120"/>
            </a:endParaRPr>
          </a:p>
        </p:txBody>
      </p:sp>
      <p:sp>
        <p:nvSpPr>
          <p:cNvPr id="6" name="标题 1">
            <a:extLst>
              <a:ext uri="{FF2B5EF4-FFF2-40B4-BE49-F238E27FC236}">
                <a16:creationId xmlns:a16="http://schemas.microsoft.com/office/drawing/2014/main" id="{7AE6B748-CC10-9048-A00D-57E57B1B538A}"/>
              </a:ext>
            </a:extLst>
          </p:cNvPr>
          <p:cNvSpPr txBox="1">
            <a:spLocks/>
          </p:cNvSpPr>
          <p:nvPr/>
        </p:nvSpPr>
        <p:spPr>
          <a:xfrm>
            <a:off x="326694" y="1586691"/>
            <a:ext cx="11357085" cy="1109259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457200"/>
            <a:r>
              <a:rPr lang="zh-CN" altLang="en-US" sz="2000" b="1" dirty="0">
                <a:solidFill>
                  <a:srgbClr val="8C0F00"/>
                </a:solidFill>
                <a:latin typeface="Songti TC" panose="02010600040101010101" pitchFamily="2" charset="-120"/>
                <a:ea typeface="Songti TC" panose="02010600040101010101" pitchFamily="2" charset="-120"/>
              </a:rPr>
              <a:t>国家重大项目</a:t>
            </a:r>
            <a:endParaRPr lang="en-US" altLang="zh-CN" sz="2000" dirty="0">
              <a:solidFill>
                <a:srgbClr val="8C0F00"/>
              </a:solidFill>
              <a:latin typeface="Songti TC" panose="02010600040101010101" pitchFamily="2" charset="-120"/>
              <a:ea typeface="Songti TC" panose="02010600040101010101" pitchFamily="2" charset="-120"/>
            </a:endParaRPr>
          </a:p>
          <a:p>
            <a:pPr marL="342900" indent="-342900" defTabSz="45720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zh-CN" altLang="en-US" sz="2000" b="1" dirty="0">
                <a:latin typeface="Songti TC" panose="02010600040101010101" pitchFamily="2" charset="-120"/>
                <a:ea typeface="Songti TC" panose="02010600040101010101" pitchFamily="2" charset="-120"/>
              </a:rPr>
              <a:t>国家重点研发计划变革性技术关键科学问题重点专项</a:t>
            </a:r>
            <a:r>
              <a:rPr lang="en-US" altLang="zh-CN" sz="2000" b="1" dirty="0">
                <a:latin typeface="Songti TC" panose="02010600040101010101" pitchFamily="2" charset="-120"/>
                <a:ea typeface="Songti TC" panose="02010600040101010101" pitchFamily="2" charset="-120"/>
              </a:rPr>
              <a:t>《</a:t>
            </a:r>
            <a:r>
              <a:rPr lang="zh-CN" altLang="en-US" sz="2000" b="1" dirty="0">
                <a:latin typeface="Songti TC" panose="02010600040101010101" pitchFamily="2" charset="-120"/>
                <a:ea typeface="Songti TC" panose="02010600040101010101" pitchFamily="2" charset="-120"/>
              </a:rPr>
              <a:t>月球水冰资源规模化原位开采关键基础科学问题研究</a:t>
            </a:r>
            <a:r>
              <a:rPr lang="en-US" altLang="zh-CN" sz="2000" b="1" dirty="0">
                <a:latin typeface="Songti TC" panose="02010600040101010101" pitchFamily="2" charset="-120"/>
                <a:ea typeface="Songti TC" panose="02010600040101010101" pitchFamily="2" charset="-120"/>
              </a:rPr>
              <a:t>》</a:t>
            </a:r>
            <a:r>
              <a:rPr lang="zh-CN" altLang="en-US" sz="2000" b="1" dirty="0">
                <a:latin typeface="Songti TC" panose="02010600040101010101" pitchFamily="2" charset="-120"/>
                <a:ea typeface="Songti TC" panose="02010600040101010101" pitchFamily="2" charset="-120"/>
              </a:rPr>
              <a:t>（</a:t>
            </a:r>
            <a:r>
              <a:rPr lang="zh-CN" altLang="en-CN" sz="2000" b="1" dirty="0">
                <a:latin typeface="Songti TC" panose="02010600040101010101" pitchFamily="2" charset="-120"/>
                <a:ea typeface="Songti TC" panose="02010600040101010101" pitchFamily="2" charset="-120"/>
              </a:rPr>
              <a:t>项目号</a:t>
            </a:r>
            <a:r>
              <a:rPr lang="zh-CN" altLang="en-US" sz="2000" b="1" dirty="0">
                <a:latin typeface="Songti TC" panose="02010600040101010101" pitchFamily="2" charset="-120"/>
                <a:ea typeface="Songti TC" panose="02010600040101010101" pitchFamily="2" charset="-120"/>
              </a:rPr>
              <a:t>：</a:t>
            </a:r>
            <a:r>
              <a:rPr lang="en-US" altLang="zh-CN" sz="2000" b="1" dirty="0">
                <a:latin typeface="Songti TC" panose="02010600040101010101" pitchFamily="2" charset="-120"/>
                <a:ea typeface="Songti TC" panose="02010600040101010101" pitchFamily="2" charset="-120"/>
              </a:rPr>
              <a:t>2021YFA0717200</a:t>
            </a:r>
            <a:r>
              <a:rPr lang="zh-CN" altLang="en-US" sz="2000" b="1" dirty="0">
                <a:latin typeface="Songti TC" panose="02010600040101010101" pitchFamily="2" charset="-120"/>
                <a:ea typeface="Songti TC" panose="02010600040101010101" pitchFamily="2" charset="-120"/>
              </a:rPr>
              <a:t>），首席科学家，</a:t>
            </a:r>
            <a:r>
              <a:rPr lang="en-US" altLang="zh-CN" sz="2000" b="1" dirty="0">
                <a:latin typeface="Songti TC" panose="02010600040101010101" pitchFamily="2" charset="-120"/>
                <a:ea typeface="Songti TC" panose="02010600040101010101" pitchFamily="2" charset="-120"/>
              </a:rPr>
              <a:t>400</a:t>
            </a:r>
            <a:r>
              <a:rPr lang="zh-CN" altLang="en-US" sz="2000" b="1" dirty="0">
                <a:latin typeface="Songti TC" panose="02010600040101010101" pitchFamily="2" charset="-120"/>
                <a:ea typeface="Songti TC" panose="02010600040101010101" pitchFamily="2" charset="-120"/>
              </a:rPr>
              <a:t>万元</a:t>
            </a:r>
            <a:r>
              <a:rPr lang="en-US" altLang="zh-CN" sz="2000" b="1" dirty="0">
                <a:latin typeface="Songti TC" panose="02010600040101010101" pitchFamily="2" charset="-120"/>
                <a:ea typeface="Songti TC" panose="02010600040101010101" pitchFamily="2" charset="-120"/>
              </a:rPr>
              <a:t>, 2021.12- 2026.11</a:t>
            </a:r>
          </a:p>
          <a:p>
            <a:pPr marL="342900" indent="-342900" defTabSz="45720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zh-CN" altLang="en-US" sz="2000" b="1" dirty="0">
                <a:latin typeface="Songti TC" panose="02010600040101010101" pitchFamily="2" charset="-120"/>
                <a:ea typeface="Songti TC" panose="02010600040101010101" pitchFamily="2" charset="-120"/>
              </a:rPr>
              <a:t>中共中央组织部海外高层次人才引进计划（青年项目），负责人，</a:t>
            </a:r>
            <a:r>
              <a:rPr lang="en-US" altLang="zh-CN" sz="2000" b="1" dirty="0">
                <a:latin typeface="Songti TC" panose="02010600040101010101" pitchFamily="2" charset="-120"/>
                <a:ea typeface="Songti TC" panose="02010600040101010101" pitchFamily="2" charset="-120"/>
              </a:rPr>
              <a:t>200</a:t>
            </a:r>
            <a:r>
              <a:rPr lang="zh-CN" altLang="en-US" sz="2000" b="1" dirty="0">
                <a:latin typeface="Songti TC" panose="02010600040101010101" pitchFamily="2" charset="-120"/>
                <a:ea typeface="Songti TC" panose="02010600040101010101" pitchFamily="2" charset="-120"/>
              </a:rPr>
              <a:t>万元，</a:t>
            </a:r>
            <a:r>
              <a:rPr lang="en-US" altLang="zh-CN" sz="2000" b="1" dirty="0">
                <a:latin typeface="Songti TC" panose="02010600040101010101" pitchFamily="2" charset="-120"/>
                <a:ea typeface="Songti TC" panose="02010600040101010101" pitchFamily="2" charset="-120"/>
              </a:rPr>
              <a:t>2021.10-2024.9</a:t>
            </a:r>
          </a:p>
        </p:txBody>
      </p:sp>
      <p:sp>
        <p:nvSpPr>
          <p:cNvPr id="7" name="标题 1">
            <a:extLst>
              <a:ext uri="{FF2B5EF4-FFF2-40B4-BE49-F238E27FC236}">
                <a16:creationId xmlns:a16="http://schemas.microsoft.com/office/drawing/2014/main" id="{8902EE93-4DF9-C84D-949A-A3D83BB242E4}"/>
              </a:ext>
            </a:extLst>
          </p:cNvPr>
          <p:cNvSpPr txBox="1">
            <a:spLocks/>
          </p:cNvSpPr>
          <p:nvPr/>
        </p:nvSpPr>
        <p:spPr>
          <a:xfrm>
            <a:off x="326693" y="1095480"/>
            <a:ext cx="11357085" cy="468086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457200"/>
            <a:r>
              <a:rPr lang="en-US" altLang="zh-CN" sz="2200" b="1" dirty="0">
                <a:solidFill>
                  <a:srgbClr val="8C0F00"/>
                </a:solidFill>
                <a:latin typeface="Songti TC" panose="02010600040101010101" pitchFamily="2" charset="-120"/>
                <a:ea typeface="Songti TC" panose="02010600040101010101" pitchFamily="2" charset="-120"/>
              </a:rPr>
              <a:t>2021</a:t>
            </a:r>
            <a:r>
              <a:rPr lang="zh-CN" altLang="en-CN" sz="2200" b="1" dirty="0">
                <a:solidFill>
                  <a:srgbClr val="8C0F00"/>
                </a:solidFill>
                <a:latin typeface="Songti TC" panose="02010600040101010101" pitchFamily="2" charset="-120"/>
                <a:ea typeface="Songti TC" panose="02010600040101010101" pitchFamily="2" charset="-120"/>
              </a:rPr>
              <a:t>年度</a:t>
            </a:r>
            <a:r>
              <a:rPr lang="zh-CN" altLang="en-US" sz="2200" b="1" dirty="0">
                <a:solidFill>
                  <a:srgbClr val="8C0F00"/>
                </a:solidFill>
                <a:latin typeface="Songti TC" panose="02010600040101010101" pitchFamily="2" charset="-120"/>
                <a:ea typeface="Songti TC" panose="02010600040101010101" pitchFamily="2" charset="-120"/>
              </a:rPr>
              <a:t>获批经费总额</a:t>
            </a:r>
            <a:r>
              <a:rPr lang="en-US" altLang="zh-CN" sz="2200" b="1" dirty="0">
                <a:solidFill>
                  <a:srgbClr val="8C0F00"/>
                </a:solidFill>
                <a:latin typeface="Songti TC" panose="02010600040101010101" pitchFamily="2" charset="-120"/>
                <a:ea typeface="Songti TC" panose="02010600040101010101" pitchFamily="2" charset="-120"/>
              </a:rPr>
              <a:t>738</a:t>
            </a:r>
            <a:r>
              <a:rPr lang="zh-CN" altLang="en-US" sz="2200" b="1" dirty="0">
                <a:solidFill>
                  <a:srgbClr val="8C0F00"/>
                </a:solidFill>
                <a:latin typeface="Songti TC" panose="02010600040101010101" pitchFamily="2" charset="-120"/>
                <a:ea typeface="Songti TC" panose="02010600040101010101" pitchFamily="2" charset="-120"/>
              </a:rPr>
              <a:t>万元，其中已到账</a:t>
            </a:r>
            <a:r>
              <a:rPr lang="en-US" altLang="zh-CN" sz="2200" b="1" dirty="0">
                <a:solidFill>
                  <a:srgbClr val="8C0F00"/>
                </a:solidFill>
                <a:latin typeface="Songti TC" panose="02010600040101010101" pitchFamily="2" charset="-120"/>
                <a:ea typeface="Songti TC" panose="02010600040101010101" pitchFamily="2" charset="-120"/>
              </a:rPr>
              <a:t>532</a:t>
            </a:r>
            <a:r>
              <a:rPr lang="zh-CN" altLang="en-US" sz="2200" b="1" dirty="0">
                <a:solidFill>
                  <a:srgbClr val="8C0F00"/>
                </a:solidFill>
                <a:latin typeface="Songti TC" panose="02010600040101010101" pitchFamily="2" charset="-120"/>
                <a:ea typeface="Songti TC" panose="02010600040101010101" pitchFamily="2" charset="-120"/>
              </a:rPr>
              <a:t>万元 （</a:t>
            </a:r>
            <a:r>
              <a:rPr lang="en-US" altLang="zh-CN" sz="2200" b="1" dirty="0">
                <a:latin typeface="Songti TC" panose="02010600040101010101" pitchFamily="2" charset="-120"/>
                <a:ea typeface="Songti TC" panose="02010600040101010101" pitchFamily="2" charset="-120"/>
              </a:rPr>
              <a:t>2020</a:t>
            </a:r>
            <a:r>
              <a:rPr lang="zh-CN" altLang="en-US" sz="2200" b="1" dirty="0">
                <a:latin typeface="Songti TC" panose="02010600040101010101" pitchFamily="2" charset="-120"/>
                <a:ea typeface="Songti TC" panose="02010600040101010101" pitchFamily="2" charset="-120"/>
              </a:rPr>
              <a:t>年度获批</a:t>
            </a:r>
            <a:r>
              <a:rPr lang="en-US" altLang="zh-CN" sz="2200" b="1" dirty="0">
                <a:latin typeface="Songti TC" panose="02010600040101010101" pitchFamily="2" charset="-120"/>
                <a:ea typeface="Songti TC" panose="02010600040101010101" pitchFamily="2" charset="-120"/>
              </a:rPr>
              <a:t>120</a:t>
            </a:r>
            <a:r>
              <a:rPr lang="zh-CN" altLang="en-US" sz="2200" b="1" dirty="0">
                <a:latin typeface="Songti TC" panose="02010600040101010101" pitchFamily="2" charset="-120"/>
                <a:ea typeface="Songti TC" panose="02010600040101010101" pitchFamily="2" charset="-120"/>
              </a:rPr>
              <a:t>万元，到账</a:t>
            </a:r>
            <a:r>
              <a:rPr lang="en-US" altLang="zh-CN" sz="2200" b="1" dirty="0">
                <a:latin typeface="Songti TC" panose="02010600040101010101" pitchFamily="2" charset="-120"/>
                <a:ea typeface="Songti TC" panose="02010600040101010101" pitchFamily="2" charset="-120"/>
              </a:rPr>
              <a:t>70</a:t>
            </a:r>
            <a:r>
              <a:rPr lang="zh-CN" altLang="en-US" sz="2200" b="1" dirty="0">
                <a:latin typeface="Songti TC" panose="02010600040101010101" pitchFamily="2" charset="-120"/>
                <a:ea typeface="Songti TC" panose="02010600040101010101" pitchFamily="2" charset="-120"/>
              </a:rPr>
              <a:t>万元</a:t>
            </a:r>
            <a:r>
              <a:rPr lang="zh-CN" altLang="en-US" sz="2200" b="1" dirty="0">
                <a:solidFill>
                  <a:srgbClr val="8C0F00"/>
                </a:solidFill>
                <a:latin typeface="Songti TC" panose="02010600040101010101" pitchFamily="2" charset="-120"/>
                <a:ea typeface="Songti TC" panose="02010600040101010101" pitchFamily="2" charset="-120"/>
              </a:rPr>
              <a:t>）</a:t>
            </a:r>
            <a:endParaRPr lang="en-US" altLang="zh-CN" sz="2200" b="1" dirty="0">
              <a:latin typeface="Songti TC" panose="02010600040101010101" pitchFamily="2" charset="-120"/>
              <a:ea typeface="Songti TC" panose="02010600040101010101" pitchFamily="2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249627790"/>
      </p:ext>
    </p:extLst>
  </p:cSld>
  <p:clrMapOvr>
    <a:masterClrMapping/>
  </p:clrMapOvr>
  <p:transition spd="slow">
    <p:wip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C:\Users\GAOP\Desktop\figure 4\f4 - Copy.tif">
            <a:extLst>
              <a:ext uri="{FF2B5EF4-FFF2-40B4-BE49-F238E27FC236}">
                <a16:creationId xmlns:a16="http://schemas.microsoft.com/office/drawing/2014/main" id="{28614E88-6700-A64A-8C5F-20902401F9D1}"/>
              </a:ext>
            </a:extLst>
          </p:cNvPr>
          <p:cNvPicPr>
            <a:picLocks noChangeArrowheads="1"/>
          </p:cNvPicPr>
          <p:nvPr/>
        </p:nvPicPr>
        <p:blipFill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5400000" flipV="1">
            <a:off x="6074454" y="-4810395"/>
            <a:ext cx="69491" cy="115650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标题 1">
            <a:extLst>
              <a:ext uri="{FF2B5EF4-FFF2-40B4-BE49-F238E27FC236}">
                <a16:creationId xmlns:a16="http://schemas.microsoft.com/office/drawing/2014/main" id="{1EE9D604-C7BB-1E46-9C85-E975C0D979D8}"/>
              </a:ext>
            </a:extLst>
          </p:cNvPr>
          <p:cNvSpPr txBox="1">
            <a:spLocks/>
          </p:cNvSpPr>
          <p:nvPr/>
        </p:nvSpPr>
        <p:spPr>
          <a:xfrm>
            <a:off x="623392" y="225126"/>
            <a:ext cx="10971616" cy="647521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defTabSz="457200"/>
            <a:r>
              <a:rPr lang="zh-CN" altLang="en-US" sz="3600" b="1" dirty="0">
                <a:solidFill>
                  <a:schemeClr val="tx2">
                    <a:lumMod val="50000"/>
                  </a:schemeClr>
                </a:solidFill>
                <a:latin typeface="Microsoft YaHei" charset="-122"/>
                <a:ea typeface="Microsoft YaHei" charset="-122"/>
              </a:rPr>
              <a:t>实验室建设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FC28C0D-4F47-6D4B-A038-E44B94D121F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6066" y="1561557"/>
            <a:ext cx="7069600" cy="4804582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AC79D1B7-1862-FE45-AB7D-4DFCDB0B6085}"/>
              </a:ext>
            </a:extLst>
          </p:cNvPr>
          <p:cNvSpPr txBox="1"/>
          <p:nvPr/>
        </p:nvSpPr>
        <p:spPr>
          <a:xfrm>
            <a:off x="7468699" y="2594243"/>
            <a:ext cx="4423006" cy="273921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spcBef>
                <a:spcPts val="1200"/>
              </a:spcBef>
              <a:spcAft>
                <a:spcPts val="1200"/>
              </a:spcAft>
              <a:buFont typeface="Wingdings" pitchFamily="2" charset="2"/>
              <a:buChar char="ü"/>
            </a:pPr>
            <a:r>
              <a:rPr lang="en-CN" sz="2800" b="1" dirty="0">
                <a:solidFill>
                  <a:schemeClr val="tx2">
                    <a:lumMod val="50000"/>
                  </a:schemeClr>
                </a:solidFill>
                <a:latin typeface="Songti TC" panose="02010600040101010101" pitchFamily="2" charset="-120"/>
                <a:ea typeface="Songti TC" panose="02010600040101010101" pitchFamily="2" charset="-120"/>
              </a:rPr>
              <a:t>全尺度渗流可视化系统</a:t>
            </a:r>
          </a:p>
          <a:p>
            <a:pPr marL="285750" indent="-285750">
              <a:spcBef>
                <a:spcPts val="1200"/>
              </a:spcBef>
              <a:spcAft>
                <a:spcPts val="1200"/>
              </a:spcAft>
              <a:buFont typeface="Wingdings" pitchFamily="2" charset="2"/>
              <a:buChar char="ü"/>
            </a:pPr>
            <a:r>
              <a:rPr lang="en-CN" sz="2800" b="1" dirty="0">
                <a:solidFill>
                  <a:schemeClr val="tx2">
                    <a:lumMod val="50000"/>
                  </a:schemeClr>
                </a:solidFill>
                <a:latin typeface="Songti TC" panose="02010600040101010101" pitchFamily="2" charset="-120"/>
                <a:ea typeface="Songti TC" panose="02010600040101010101" pitchFamily="2" charset="-120"/>
              </a:rPr>
              <a:t>高温高压微模型实验系统</a:t>
            </a:r>
          </a:p>
          <a:p>
            <a:pPr marL="285750" indent="-285750">
              <a:spcBef>
                <a:spcPts val="1200"/>
              </a:spcBef>
              <a:spcAft>
                <a:spcPts val="1200"/>
              </a:spcAft>
              <a:buFont typeface="Wingdings" pitchFamily="2" charset="2"/>
              <a:buChar char="ü"/>
            </a:pPr>
            <a:r>
              <a:rPr lang="en-CN" sz="2800" b="1" dirty="0">
                <a:solidFill>
                  <a:schemeClr val="tx2">
                    <a:lumMod val="50000"/>
                  </a:schemeClr>
                </a:solidFill>
                <a:latin typeface="Songti TC" panose="02010600040101010101" pitchFamily="2" charset="-120"/>
                <a:ea typeface="Songti TC" panose="02010600040101010101" pitchFamily="2" charset="-120"/>
              </a:rPr>
              <a:t>精密微流体控制系统</a:t>
            </a:r>
          </a:p>
          <a:p>
            <a:pPr marL="285750" indent="-285750">
              <a:spcBef>
                <a:spcPts val="1200"/>
              </a:spcBef>
              <a:spcAft>
                <a:spcPts val="1200"/>
              </a:spcAft>
              <a:buFont typeface="Wingdings" pitchFamily="2" charset="2"/>
              <a:buChar char="ü"/>
            </a:pPr>
            <a:r>
              <a:rPr lang="en-CN" sz="2800" b="1" dirty="0">
                <a:solidFill>
                  <a:schemeClr val="tx2">
                    <a:lumMod val="50000"/>
                  </a:schemeClr>
                </a:solidFill>
                <a:latin typeface="Songti TC" panose="02010600040101010101" pitchFamily="2" charset="-120"/>
                <a:ea typeface="Songti TC" panose="02010600040101010101" pitchFamily="2" charset="-120"/>
              </a:rPr>
              <a:t>低温实验系统</a:t>
            </a:r>
          </a:p>
        </p:txBody>
      </p:sp>
    </p:spTree>
    <p:extLst>
      <p:ext uri="{BB962C8B-B14F-4D97-AF65-F5344CB8AC3E}">
        <p14:creationId xmlns:p14="http://schemas.microsoft.com/office/powerpoint/2010/main" val="1150453732"/>
      </p:ext>
    </p:extLst>
  </p:cSld>
  <p:clrMapOvr>
    <a:masterClrMapping/>
  </p:clrMapOvr>
  <p:transition spd="slow">
    <p:wip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C:\Users\GAOP\Desktop\figure 4\f4 - Copy.tif">
            <a:extLst>
              <a:ext uri="{FF2B5EF4-FFF2-40B4-BE49-F238E27FC236}">
                <a16:creationId xmlns:a16="http://schemas.microsoft.com/office/drawing/2014/main" id="{28614E88-6700-A64A-8C5F-20902401F9D1}"/>
              </a:ext>
            </a:extLst>
          </p:cNvPr>
          <p:cNvPicPr>
            <a:picLocks noChangeArrowheads="1"/>
          </p:cNvPicPr>
          <p:nvPr/>
        </p:nvPicPr>
        <p:blipFill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5400000" flipV="1">
            <a:off x="6074454" y="-4810395"/>
            <a:ext cx="69491" cy="115650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标题 1">
            <a:extLst>
              <a:ext uri="{FF2B5EF4-FFF2-40B4-BE49-F238E27FC236}">
                <a16:creationId xmlns:a16="http://schemas.microsoft.com/office/drawing/2014/main" id="{1EE9D604-C7BB-1E46-9C85-E975C0D979D8}"/>
              </a:ext>
            </a:extLst>
          </p:cNvPr>
          <p:cNvSpPr txBox="1">
            <a:spLocks/>
          </p:cNvSpPr>
          <p:nvPr/>
        </p:nvSpPr>
        <p:spPr>
          <a:xfrm>
            <a:off x="623392" y="225126"/>
            <a:ext cx="10971616" cy="647521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defTabSz="457200"/>
            <a:r>
              <a:rPr lang="zh-CN" altLang="en-US" sz="3600" b="1" dirty="0">
                <a:solidFill>
                  <a:schemeClr val="tx2">
                    <a:lumMod val="50000"/>
                  </a:schemeClr>
                </a:solidFill>
                <a:latin typeface="Microsoft YaHei" charset="-122"/>
                <a:ea typeface="Microsoft YaHei" charset="-122"/>
              </a:rPr>
              <a:t>论文发表（本课题组独立工作）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06EE484-DD6A-3E4D-B8BA-B9920B2A0DE8}"/>
              </a:ext>
            </a:extLst>
          </p:cNvPr>
          <p:cNvSpPr txBox="1"/>
          <p:nvPr/>
        </p:nvSpPr>
        <p:spPr>
          <a:xfrm>
            <a:off x="224721" y="4827367"/>
            <a:ext cx="11742558" cy="18664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en-US" b="1" dirty="0" err="1">
                <a:solidFill>
                  <a:srgbClr val="8C0F00"/>
                </a:solidFill>
                <a:latin typeface="Songti TC" panose="02010600040101010101" pitchFamily="2" charset="-120"/>
                <a:ea typeface="Songti TC" panose="02010600040101010101" pitchFamily="2" charset="-120"/>
              </a:rPr>
              <a:t>何青蓉</a:t>
            </a:r>
            <a:r>
              <a:rPr lang="zh-CN" altLang="en-US" b="1" dirty="0">
                <a:solidFill>
                  <a:srgbClr val="8C0F00"/>
                </a:solidFill>
                <a:latin typeface="Songti TC" panose="02010600040101010101" pitchFamily="2" charset="-120"/>
                <a:ea typeface="Songti TC" panose="02010600040101010101" pitchFamily="2" charset="-120"/>
              </a:rPr>
              <a:t>，</a:t>
            </a:r>
            <a:r>
              <a:rPr lang="zh-CN" altLang="en-CN" b="1" dirty="0">
                <a:solidFill>
                  <a:srgbClr val="8C0F00"/>
                </a:solidFill>
                <a:latin typeface="Songti TC" panose="02010600040101010101" pitchFamily="2" charset="-120"/>
                <a:ea typeface="Songti TC" panose="02010600040101010101" pitchFamily="2" charset="-120"/>
              </a:rPr>
              <a:t>杨</a:t>
            </a:r>
            <a:r>
              <a:rPr lang="zh-CN" altLang="en-US" b="1" dirty="0">
                <a:solidFill>
                  <a:srgbClr val="8C0F00"/>
                </a:solidFill>
                <a:latin typeface="Songti TC" panose="02010600040101010101" pitchFamily="2" charset="-120"/>
                <a:ea typeface="Songti TC" panose="02010600040101010101" pitchFamily="2" charset="-120"/>
              </a:rPr>
              <a:t>伟，</a:t>
            </a:r>
            <a:r>
              <a:rPr lang="en-US" dirty="0">
                <a:latin typeface="Songti TC" panose="02010600040101010101" pitchFamily="2" charset="-120"/>
                <a:ea typeface="Songti TC" panose="02010600040101010101" pitchFamily="2" charset="-120"/>
              </a:rPr>
              <a:t> Preferential flow  of emulsion in porous media.</a:t>
            </a:r>
          </a:p>
          <a:p>
            <a:pPr marL="285750" indent="-28575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en-US" b="1" dirty="0" err="1">
                <a:solidFill>
                  <a:srgbClr val="8C0F00"/>
                </a:solidFill>
                <a:latin typeface="Songti TC" panose="02010600040101010101" pitchFamily="2" charset="-120"/>
                <a:ea typeface="Songti TC" panose="02010600040101010101" pitchFamily="2" charset="-120"/>
              </a:rPr>
              <a:t>张严冬</a:t>
            </a:r>
            <a:r>
              <a:rPr lang="zh-CN" altLang="en-US" b="1" dirty="0">
                <a:solidFill>
                  <a:srgbClr val="8C0F00"/>
                </a:solidFill>
                <a:latin typeface="Songti TC" panose="02010600040101010101" pitchFamily="2" charset="-120"/>
                <a:ea typeface="Songti TC" panose="02010600040101010101" pitchFamily="2" charset="-120"/>
              </a:rPr>
              <a:t>，</a:t>
            </a:r>
            <a:r>
              <a:rPr lang="zh-CN" altLang="en-CN" b="1" dirty="0">
                <a:solidFill>
                  <a:srgbClr val="8C0F00"/>
                </a:solidFill>
                <a:latin typeface="Songti TC" panose="02010600040101010101" pitchFamily="2" charset="-120"/>
                <a:ea typeface="Songti TC" panose="02010600040101010101" pitchFamily="2" charset="-120"/>
              </a:rPr>
              <a:t>于菲</a:t>
            </a:r>
            <a:r>
              <a:rPr lang="zh-CN" altLang="en-US" b="1" dirty="0">
                <a:solidFill>
                  <a:srgbClr val="8C0F00"/>
                </a:solidFill>
                <a:latin typeface="Songti TC" panose="02010600040101010101" pitchFamily="2" charset="-120"/>
                <a:ea typeface="Songti TC" panose="02010600040101010101" pitchFamily="2" charset="-120"/>
              </a:rPr>
              <a:t>，</a:t>
            </a:r>
            <a:r>
              <a:rPr lang="en-US" altLang="zh-CN" dirty="0">
                <a:latin typeface="Songti TC" panose="02010600040101010101" pitchFamily="2" charset="-120"/>
                <a:ea typeface="Songti TC" panose="02010600040101010101" pitchFamily="2" charset="-120"/>
              </a:rPr>
              <a:t>Marangoni effects reshapes near-fracture evaporation kinetics</a:t>
            </a:r>
            <a:endParaRPr lang="en-US" dirty="0">
              <a:latin typeface="Songti TC" panose="02010600040101010101" pitchFamily="2" charset="-120"/>
              <a:ea typeface="Songti TC" panose="02010600040101010101" pitchFamily="2" charset="-120"/>
            </a:endParaRPr>
          </a:p>
          <a:p>
            <a:pPr marL="285750" indent="-28575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en-US" b="1" dirty="0" err="1">
                <a:solidFill>
                  <a:srgbClr val="8C0F00"/>
                </a:solidFill>
                <a:latin typeface="Songti TC" panose="02010600040101010101" pitchFamily="2" charset="-120"/>
                <a:ea typeface="Songti TC" panose="02010600040101010101" pitchFamily="2" charset="-120"/>
              </a:rPr>
              <a:t>孙润轩</a:t>
            </a:r>
            <a:r>
              <a:rPr lang="zh-CN" altLang="en-US" b="1" dirty="0">
                <a:solidFill>
                  <a:srgbClr val="8C0F00"/>
                </a:solidFill>
                <a:latin typeface="Songti TC" panose="02010600040101010101" pitchFamily="2" charset="-120"/>
                <a:ea typeface="Songti TC" panose="02010600040101010101" pitchFamily="2" charset="-120"/>
              </a:rPr>
              <a:t>，</a:t>
            </a:r>
            <a:r>
              <a:rPr lang="en-US" b="1" dirty="0">
                <a:solidFill>
                  <a:srgbClr val="8C0F00"/>
                </a:solidFill>
                <a:latin typeface="Songti TC" panose="02010600040101010101" pitchFamily="2" charset="-120"/>
                <a:ea typeface="Songti TC" panose="02010600040101010101" pitchFamily="2" charset="-120"/>
              </a:rPr>
              <a:t> </a:t>
            </a:r>
            <a:r>
              <a:rPr lang="en-US" dirty="0">
                <a:latin typeface="Songti TC" panose="02010600040101010101" pitchFamily="2" charset="-120"/>
                <a:ea typeface="Songti TC" panose="02010600040101010101" pitchFamily="2" charset="-120"/>
              </a:rPr>
              <a:t>An alternative molecular dynamics model for investigation of methane diffusion in nano-pore array</a:t>
            </a:r>
          </a:p>
          <a:p>
            <a:pPr marL="285750" indent="-28575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en-US" b="1" dirty="0" err="1">
                <a:solidFill>
                  <a:srgbClr val="8C0F00"/>
                </a:solidFill>
                <a:latin typeface="Songti TC" panose="02010600040101010101" pitchFamily="2" charset="-120"/>
                <a:ea typeface="Songti TC" panose="02010600040101010101" pitchFamily="2" charset="-120"/>
              </a:rPr>
              <a:t>王瑜敏</a:t>
            </a:r>
            <a:r>
              <a:rPr lang="zh-CN" altLang="en-US" b="1" dirty="0">
                <a:solidFill>
                  <a:srgbClr val="8C0F00"/>
                </a:solidFill>
                <a:latin typeface="Songti TC" panose="02010600040101010101" pitchFamily="2" charset="-120"/>
                <a:ea typeface="Songti TC" panose="02010600040101010101" pitchFamily="2" charset="-120"/>
              </a:rPr>
              <a:t>，</a:t>
            </a:r>
            <a:r>
              <a:rPr lang="en-US" altLang="zh-CN" dirty="0">
                <a:latin typeface="Songti TC" panose="02010600040101010101" pitchFamily="2" charset="-120"/>
                <a:ea typeface="Songti TC" panose="02010600040101010101" pitchFamily="2" charset="-120"/>
              </a:rPr>
              <a:t> Gravity shapes dissolution-induced melting in porous media</a:t>
            </a:r>
          </a:p>
          <a:p>
            <a:pPr marL="285750" indent="-28575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en-US" b="1" dirty="0" err="1">
                <a:solidFill>
                  <a:srgbClr val="8C0F00"/>
                </a:solidFill>
                <a:latin typeface="Songti TC" panose="02010600040101010101" pitchFamily="2" charset="-120"/>
                <a:ea typeface="Songti TC" panose="02010600040101010101" pitchFamily="2" charset="-120"/>
              </a:rPr>
              <a:t>王传玺</a:t>
            </a:r>
            <a:r>
              <a:rPr lang="zh-CN" altLang="en-US" b="1" dirty="0">
                <a:solidFill>
                  <a:srgbClr val="8C0F00"/>
                </a:solidFill>
                <a:latin typeface="Songti TC" panose="02010600040101010101" pitchFamily="2" charset="-120"/>
                <a:ea typeface="Songti TC" panose="02010600040101010101" pitchFamily="2" charset="-120"/>
              </a:rPr>
              <a:t>，</a:t>
            </a:r>
            <a:r>
              <a:rPr lang="en-US" altLang="zh-CN" dirty="0">
                <a:latin typeface="Songti TC" panose="02010600040101010101" pitchFamily="2" charset="-120"/>
                <a:ea typeface="Songti TC" panose="02010600040101010101" pitchFamily="2" charset="-120"/>
              </a:rPr>
              <a:t>Mobilization erases hysteresis of bubble in porous media</a:t>
            </a:r>
            <a:endParaRPr lang="en-US" dirty="0">
              <a:latin typeface="Songti TC" panose="02010600040101010101" pitchFamily="2" charset="-120"/>
              <a:ea typeface="Songti TC" panose="02010600040101010101" pitchFamily="2" charset="-120"/>
            </a:endParaRPr>
          </a:p>
        </p:txBody>
      </p:sp>
      <p:sp>
        <p:nvSpPr>
          <p:cNvPr id="5" name="标题 1">
            <a:extLst>
              <a:ext uri="{FF2B5EF4-FFF2-40B4-BE49-F238E27FC236}">
                <a16:creationId xmlns:a16="http://schemas.microsoft.com/office/drawing/2014/main" id="{76D54A1C-45FB-4848-BF39-1892589525C2}"/>
              </a:ext>
            </a:extLst>
          </p:cNvPr>
          <p:cNvSpPr txBox="1">
            <a:spLocks/>
          </p:cNvSpPr>
          <p:nvPr/>
        </p:nvSpPr>
        <p:spPr>
          <a:xfrm>
            <a:off x="237920" y="4444562"/>
            <a:ext cx="2536371" cy="591409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457200"/>
            <a:r>
              <a:rPr lang="zh-CN" altLang="en-US" sz="2200" b="1" dirty="0">
                <a:solidFill>
                  <a:schemeClr val="tx2">
                    <a:lumMod val="50000"/>
                  </a:schemeClr>
                </a:solidFill>
                <a:latin typeface="Songti TC" panose="02010600040101010101" pitchFamily="2" charset="-120"/>
                <a:ea typeface="Songti TC" panose="02010600040101010101" pitchFamily="2" charset="-120"/>
              </a:rPr>
              <a:t>尚待成稿：</a:t>
            </a:r>
            <a:endParaRPr lang="en-US" altLang="zh-CN" sz="2200" b="1" dirty="0">
              <a:solidFill>
                <a:schemeClr val="tx2">
                  <a:lumMod val="50000"/>
                </a:schemeClr>
              </a:solidFill>
              <a:latin typeface="Songti TC" panose="02010600040101010101" pitchFamily="2" charset="-120"/>
              <a:ea typeface="Songti TC" panose="02010600040101010101" pitchFamily="2" charset="-120"/>
            </a:endParaRPr>
          </a:p>
        </p:txBody>
      </p:sp>
      <p:sp>
        <p:nvSpPr>
          <p:cNvPr id="6" name="标题 1">
            <a:extLst>
              <a:ext uri="{FF2B5EF4-FFF2-40B4-BE49-F238E27FC236}">
                <a16:creationId xmlns:a16="http://schemas.microsoft.com/office/drawing/2014/main" id="{E42E4806-0D3F-F84B-A9A8-C83BE6CA18B0}"/>
              </a:ext>
            </a:extLst>
          </p:cNvPr>
          <p:cNvSpPr txBox="1">
            <a:spLocks/>
          </p:cNvSpPr>
          <p:nvPr/>
        </p:nvSpPr>
        <p:spPr>
          <a:xfrm>
            <a:off x="237920" y="1071573"/>
            <a:ext cx="2536371" cy="591409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457200"/>
            <a:r>
              <a:rPr lang="zh-CN" altLang="en-US" sz="2200" b="1" dirty="0">
                <a:solidFill>
                  <a:srgbClr val="8C0F00"/>
                </a:solidFill>
                <a:latin typeface="Songti TC" panose="02010600040101010101" pitchFamily="2" charset="-120"/>
                <a:ea typeface="Songti TC" panose="02010600040101010101" pitchFamily="2" charset="-120"/>
              </a:rPr>
              <a:t>已发表：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5843919-8A2C-FD49-9005-3048AA5C55A1}"/>
              </a:ext>
            </a:extLst>
          </p:cNvPr>
          <p:cNvSpPr txBox="1"/>
          <p:nvPr/>
        </p:nvSpPr>
        <p:spPr>
          <a:xfrm>
            <a:off x="224721" y="1453694"/>
            <a:ext cx="117425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8C0F00"/>
                </a:solidFill>
                <a:latin typeface="Songti TC" panose="02010600040101010101" pitchFamily="2" charset="-120"/>
                <a:ea typeface="Songti TC" panose="02010600040101010101" pitchFamily="2" charset="-120"/>
              </a:rPr>
              <a:t>C Wang</a:t>
            </a:r>
            <a:r>
              <a:rPr lang="en-US" dirty="0">
                <a:latin typeface="Songti TC" panose="02010600040101010101" pitchFamily="2" charset="-120"/>
                <a:ea typeface="Songti TC" panose="02010600040101010101" pitchFamily="2" charset="-120"/>
              </a:rPr>
              <a:t>, Y </a:t>
            </a:r>
            <a:r>
              <a:rPr lang="en-US" dirty="0" err="1">
                <a:latin typeface="Songti TC" panose="02010600040101010101" pitchFamily="2" charset="-120"/>
                <a:ea typeface="Songti TC" panose="02010600040101010101" pitchFamily="2" charset="-120"/>
              </a:rPr>
              <a:t>Mehmani</a:t>
            </a:r>
            <a:r>
              <a:rPr lang="en-US" dirty="0">
                <a:latin typeface="Songti TC" panose="02010600040101010101" pitchFamily="2" charset="-120"/>
                <a:ea typeface="Songti TC" panose="02010600040101010101" pitchFamily="2" charset="-120"/>
              </a:rPr>
              <a:t>, </a:t>
            </a:r>
            <a:r>
              <a:rPr lang="en-US" b="1" dirty="0">
                <a:solidFill>
                  <a:srgbClr val="8C0F00"/>
                </a:solidFill>
                <a:latin typeface="Songti TC" panose="02010600040101010101" pitchFamily="2" charset="-120"/>
                <a:ea typeface="Songti TC" panose="02010600040101010101" pitchFamily="2" charset="-120"/>
              </a:rPr>
              <a:t>K Xu</a:t>
            </a:r>
            <a:r>
              <a:rPr lang="zh-CN" altLang="en-US" b="1" dirty="0">
                <a:solidFill>
                  <a:srgbClr val="8C0F00"/>
                </a:solidFill>
                <a:latin typeface="Songti TC" panose="02010600040101010101" pitchFamily="2" charset="-120"/>
                <a:ea typeface="Songti TC" panose="02010600040101010101" pitchFamily="2" charset="-120"/>
              </a:rPr>
              <a:t>* </a:t>
            </a:r>
            <a:r>
              <a:rPr lang="zh-CN" altLang="en-US" dirty="0">
                <a:latin typeface="Songti TC" panose="02010600040101010101" pitchFamily="2" charset="-120"/>
                <a:ea typeface="Songti TC" panose="02010600040101010101" pitchFamily="2" charset="-120"/>
              </a:rPr>
              <a:t>； </a:t>
            </a:r>
            <a:r>
              <a:rPr lang="en-US" dirty="0">
                <a:latin typeface="Songti TC" panose="02010600040101010101" pitchFamily="2" charset="-120"/>
                <a:ea typeface="Songti TC" panose="02010600040101010101" pitchFamily="2" charset="-120"/>
              </a:rPr>
              <a:t>Capillary equilibrium of bubbles in porous media</a:t>
            </a:r>
            <a:r>
              <a:rPr lang="zh-CN" altLang="en-US" dirty="0">
                <a:latin typeface="Songti TC" panose="02010600040101010101" pitchFamily="2" charset="-120"/>
                <a:ea typeface="Songti TC" panose="02010600040101010101" pitchFamily="2" charset="-120"/>
              </a:rPr>
              <a:t>；</a:t>
            </a:r>
            <a:r>
              <a:rPr lang="en-US" b="1" i="1" dirty="0">
                <a:solidFill>
                  <a:srgbClr val="8C0F00"/>
                </a:solidFill>
                <a:latin typeface="Songti TC" panose="02010600040101010101" pitchFamily="2" charset="-120"/>
                <a:ea typeface="Songti TC" panose="02010600040101010101" pitchFamily="2" charset="-120"/>
              </a:rPr>
              <a:t>Proceedings of the National Academy of Sciences</a:t>
            </a:r>
            <a:r>
              <a:rPr lang="en-US" dirty="0">
                <a:latin typeface="Songti TC" panose="02010600040101010101" pitchFamily="2" charset="-120"/>
                <a:ea typeface="Songti TC" panose="02010600040101010101" pitchFamily="2" charset="-120"/>
              </a:rPr>
              <a:t> 118 (17), 2021</a:t>
            </a:r>
            <a:r>
              <a:rPr lang="zh-CN" altLang="en-US" dirty="0">
                <a:latin typeface="Songti TC" panose="02010600040101010101" pitchFamily="2" charset="-120"/>
                <a:ea typeface="Songti TC" panose="02010600040101010101" pitchFamily="2" charset="-120"/>
              </a:rPr>
              <a:t> （</a:t>
            </a:r>
            <a:r>
              <a:rPr lang="zh-CN" altLang="en-CN" dirty="0">
                <a:latin typeface="Songti TC" panose="02010600040101010101" pitchFamily="2" charset="-120"/>
                <a:ea typeface="Songti TC" panose="02010600040101010101" pitchFamily="2" charset="-120"/>
              </a:rPr>
              <a:t>北大新闻</a:t>
            </a:r>
            <a:r>
              <a:rPr lang="zh-CN" altLang="en-US" dirty="0">
                <a:latin typeface="Songti TC" panose="02010600040101010101" pitchFamily="2" charset="-120"/>
                <a:ea typeface="Songti TC" panose="02010600040101010101" pitchFamily="2" charset="-120"/>
              </a:rPr>
              <a:t>报道，工学院网站封面新闻）</a:t>
            </a:r>
            <a:endParaRPr lang="en-US" dirty="0">
              <a:latin typeface="Songti TC" panose="02010600040101010101" pitchFamily="2" charset="-120"/>
              <a:ea typeface="Songti TC" panose="02010600040101010101" pitchFamily="2" charset="-120"/>
            </a:endParaRPr>
          </a:p>
        </p:txBody>
      </p:sp>
      <p:sp>
        <p:nvSpPr>
          <p:cNvPr id="9" name="标题 1">
            <a:extLst>
              <a:ext uri="{FF2B5EF4-FFF2-40B4-BE49-F238E27FC236}">
                <a16:creationId xmlns:a16="http://schemas.microsoft.com/office/drawing/2014/main" id="{8CC9EA6B-B026-CA4A-AB8C-7712EFC1EDD7}"/>
              </a:ext>
            </a:extLst>
          </p:cNvPr>
          <p:cNvSpPr txBox="1">
            <a:spLocks/>
          </p:cNvSpPr>
          <p:nvPr/>
        </p:nvSpPr>
        <p:spPr>
          <a:xfrm>
            <a:off x="237920" y="2237276"/>
            <a:ext cx="2536371" cy="591409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457200"/>
            <a:r>
              <a:rPr lang="zh-CN" altLang="en-US" sz="2200" b="1" dirty="0">
                <a:solidFill>
                  <a:schemeClr val="tx2">
                    <a:lumMod val="50000"/>
                  </a:schemeClr>
                </a:solidFill>
                <a:latin typeface="Songti TC" panose="02010600040101010101" pitchFamily="2" charset="-120"/>
                <a:ea typeface="Songti TC" panose="02010600040101010101" pitchFamily="2" charset="-120"/>
              </a:rPr>
              <a:t>已投稿：</a:t>
            </a:r>
            <a:endParaRPr lang="en-US" altLang="zh-CN" sz="2200" b="1" dirty="0">
              <a:solidFill>
                <a:schemeClr val="tx2">
                  <a:lumMod val="50000"/>
                </a:schemeClr>
              </a:solidFill>
              <a:latin typeface="Songti TC" panose="02010600040101010101" pitchFamily="2" charset="-120"/>
              <a:ea typeface="Songti TC" panose="02010600040101010101" pitchFamily="2" charset="-120"/>
            </a:endParaRPr>
          </a:p>
          <a:p>
            <a:pPr defTabSz="457200"/>
            <a:endParaRPr lang="zh-CN" altLang="en-US" sz="2200" b="1" dirty="0">
              <a:solidFill>
                <a:schemeClr val="tx2">
                  <a:lumMod val="50000"/>
                </a:schemeClr>
              </a:solidFill>
              <a:latin typeface="Songti TC" panose="02010600040101010101" pitchFamily="2" charset="-120"/>
              <a:ea typeface="Songti TC" panose="02010600040101010101" pitchFamily="2" charset="-12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E6ADFF8-A405-A74E-BC1A-B5A249DA1A58}"/>
              </a:ext>
            </a:extLst>
          </p:cNvPr>
          <p:cNvSpPr txBox="1"/>
          <p:nvPr/>
        </p:nvSpPr>
        <p:spPr>
          <a:xfrm>
            <a:off x="224721" y="2654913"/>
            <a:ext cx="11742558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8C0F00"/>
                </a:solidFill>
                <a:latin typeface="Songti TC" panose="02010600040101010101" pitchFamily="2" charset="-120"/>
                <a:ea typeface="Songti TC" panose="02010600040101010101" pitchFamily="2" charset="-120"/>
              </a:rPr>
              <a:t>Y Yu, C Wang</a:t>
            </a:r>
            <a:r>
              <a:rPr lang="en-US" dirty="0">
                <a:latin typeface="Songti TC" panose="02010600040101010101" pitchFamily="2" charset="-120"/>
                <a:ea typeface="Songti TC" panose="02010600040101010101" pitchFamily="2" charset="-120"/>
              </a:rPr>
              <a:t>, S Mao, Y </a:t>
            </a:r>
            <a:r>
              <a:rPr lang="en-US" dirty="0" err="1">
                <a:latin typeface="Songti TC" panose="02010600040101010101" pitchFamily="2" charset="-120"/>
                <a:ea typeface="Songti TC" panose="02010600040101010101" pitchFamily="2" charset="-120"/>
              </a:rPr>
              <a:t>Mehmani</a:t>
            </a:r>
            <a:r>
              <a:rPr lang="en-US" dirty="0">
                <a:latin typeface="Songti TC" panose="02010600040101010101" pitchFamily="2" charset="-120"/>
                <a:ea typeface="Songti TC" panose="02010600040101010101" pitchFamily="2" charset="-120"/>
              </a:rPr>
              <a:t>, </a:t>
            </a:r>
            <a:r>
              <a:rPr lang="en-US" b="1" dirty="0">
                <a:solidFill>
                  <a:srgbClr val="8C0F00"/>
                </a:solidFill>
                <a:latin typeface="Songti TC" panose="02010600040101010101" pitchFamily="2" charset="-120"/>
                <a:ea typeface="Songti TC" panose="02010600040101010101" pitchFamily="2" charset="-120"/>
              </a:rPr>
              <a:t>K Xu</a:t>
            </a:r>
            <a:r>
              <a:rPr lang="zh-CN" altLang="en-US" b="1" dirty="0">
                <a:solidFill>
                  <a:srgbClr val="8C0F00"/>
                </a:solidFill>
                <a:latin typeface="Songti TC" panose="02010600040101010101" pitchFamily="2" charset="-120"/>
                <a:ea typeface="Songti TC" panose="02010600040101010101" pitchFamily="2" charset="-120"/>
              </a:rPr>
              <a:t>*</a:t>
            </a:r>
            <a:r>
              <a:rPr lang="en-US" altLang="zh-CN" b="1" dirty="0">
                <a:solidFill>
                  <a:srgbClr val="8C0F00"/>
                </a:solidFill>
                <a:latin typeface="Songti TC" panose="02010600040101010101" pitchFamily="2" charset="-120"/>
                <a:ea typeface="Songti TC" panose="02010600040101010101" pitchFamily="2" charset="-120"/>
              </a:rPr>
              <a:t>;</a:t>
            </a:r>
            <a:r>
              <a:rPr lang="zh-CN" altLang="en-US" b="1" dirty="0">
                <a:solidFill>
                  <a:srgbClr val="8C0F00"/>
                </a:solidFill>
                <a:latin typeface="Songti TC" panose="02010600040101010101" pitchFamily="2" charset="-120"/>
                <a:ea typeface="Songti TC" panose="02010600040101010101" pitchFamily="2" charset="-120"/>
              </a:rPr>
              <a:t> </a:t>
            </a:r>
            <a:r>
              <a:rPr lang="zh-CN" altLang="en-US" dirty="0">
                <a:latin typeface="Songti TC" panose="02010600040101010101" pitchFamily="2" charset="-120"/>
                <a:ea typeface="Songti TC" panose="02010600040101010101" pitchFamily="2" charset="-120"/>
              </a:rPr>
              <a:t> </a:t>
            </a:r>
            <a:r>
              <a:rPr lang="en-US" dirty="0">
                <a:latin typeface="Songti TC" panose="02010600040101010101" pitchFamily="2" charset="-120"/>
                <a:ea typeface="Songti TC" panose="02010600040101010101" pitchFamily="2" charset="-120"/>
              </a:rPr>
              <a:t>A theory of bubble coarsening in porous media; </a:t>
            </a:r>
            <a:r>
              <a:rPr lang="en-US" i="1" dirty="0">
                <a:latin typeface="Songti TC" panose="02010600040101010101" pitchFamily="2" charset="-120"/>
                <a:ea typeface="Songti TC" panose="02010600040101010101" pitchFamily="2" charset="-120"/>
              </a:rPr>
              <a:t>Physical Review Letters</a:t>
            </a:r>
            <a:r>
              <a:rPr lang="en-US" dirty="0">
                <a:latin typeface="Songti TC" panose="02010600040101010101" pitchFamily="2" charset="-120"/>
                <a:ea typeface="Songti TC" panose="02010600040101010101" pitchFamily="2" charset="-120"/>
              </a:rPr>
              <a:t>, </a:t>
            </a:r>
            <a:r>
              <a:rPr lang="en-US" dirty="0" err="1">
                <a:latin typeface="Songti TC" panose="02010600040101010101" pitchFamily="2" charset="-120"/>
                <a:ea typeface="Songti TC" panose="02010600040101010101" pitchFamily="2" charset="-120"/>
              </a:rPr>
              <a:t>已送审</a:t>
            </a:r>
            <a:endParaRPr lang="en-US" dirty="0">
              <a:latin typeface="Songti TC" panose="02010600040101010101" pitchFamily="2" charset="-120"/>
              <a:ea typeface="Songti TC" panose="02010600040101010101" pitchFamily="2" charset="-120"/>
            </a:endParaRP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8C0F00"/>
                </a:solidFill>
                <a:latin typeface="Songti TC" panose="02010600040101010101" pitchFamily="2" charset="-120"/>
                <a:ea typeface="Songti TC" panose="02010600040101010101" pitchFamily="2" charset="-120"/>
              </a:rPr>
              <a:t>Y Feng, C Wang, K Xu*</a:t>
            </a:r>
            <a:r>
              <a:rPr lang="en-US" dirty="0">
                <a:latin typeface="Songti TC" panose="02010600040101010101" pitchFamily="2" charset="-120"/>
                <a:ea typeface="Songti TC" panose="02010600040101010101" pitchFamily="2" charset="-120"/>
              </a:rPr>
              <a:t>; Comprehensive Darcy-scale analysis of Ostwald ripening in porous media; </a:t>
            </a:r>
            <a:r>
              <a:rPr lang="en-US" i="1" dirty="0">
                <a:latin typeface="Songti TC" panose="02010600040101010101" pitchFamily="2" charset="-120"/>
                <a:ea typeface="Songti TC" panose="02010600040101010101" pitchFamily="2" charset="-120"/>
              </a:rPr>
              <a:t>Transport in Porous Media</a:t>
            </a:r>
            <a:r>
              <a:rPr lang="en-US" dirty="0">
                <a:latin typeface="Songti TC" panose="02010600040101010101" pitchFamily="2" charset="-120"/>
                <a:ea typeface="Songti TC" panose="02010600040101010101" pitchFamily="2" charset="-120"/>
              </a:rPr>
              <a:t>, </a:t>
            </a:r>
            <a:r>
              <a:rPr lang="en-US" dirty="0" err="1">
                <a:latin typeface="Songti TC" panose="02010600040101010101" pitchFamily="2" charset="-120"/>
                <a:ea typeface="Songti TC" panose="02010600040101010101" pitchFamily="2" charset="-120"/>
              </a:rPr>
              <a:t>已送审</a:t>
            </a:r>
            <a:endParaRPr lang="en-US" dirty="0">
              <a:latin typeface="Songti TC" panose="02010600040101010101" pitchFamily="2" charset="-120"/>
              <a:ea typeface="Songti TC" panose="02010600040101010101" pitchFamily="2" charset="-120"/>
            </a:endParaRP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8C0F00"/>
                </a:solidFill>
                <a:latin typeface="Songti TC" panose="02010600040101010101" pitchFamily="2" charset="-120"/>
                <a:ea typeface="Songti TC" panose="02010600040101010101" pitchFamily="2" charset="-120"/>
              </a:rPr>
              <a:t>T Huang, R Sun</a:t>
            </a:r>
            <a:r>
              <a:rPr lang="en-US" dirty="0">
                <a:latin typeface="Songti TC" panose="02010600040101010101" pitchFamily="2" charset="-120"/>
                <a:ea typeface="Songti TC" panose="02010600040101010101" pitchFamily="2" charset="-120"/>
              </a:rPr>
              <a:t>, H Lu, </a:t>
            </a:r>
            <a:r>
              <a:rPr lang="en-US" b="1" dirty="0">
                <a:solidFill>
                  <a:srgbClr val="8C0F00"/>
                </a:solidFill>
                <a:latin typeface="Songti TC" panose="02010600040101010101" pitchFamily="2" charset="-120"/>
                <a:ea typeface="Songti TC" panose="02010600040101010101" pitchFamily="2" charset="-120"/>
              </a:rPr>
              <a:t>K Xu*; </a:t>
            </a:r>
            <a:r>
              <a:rPr lang="en-US" dirty="0">
                <a:latin typeface="Songti TC" panose="02010600040101010101" pitchFamily="2" charset="-120"/>
                <a:ea typeface="Songti TC" panose="02010600040101010101" pitchFamily="2" charset="-120"/>
              </a:rPr>
              <a:t>Migration and Evolution of Methane Hydrate by Diffusion; </a:t>
            </a:r>
            <a:r>
              <a:rPr lang="en-CN" dirty="0">
                <a:latin typeface="Songti TC" panose="02010600040101010101" pitchFamily="2" charset="-120"/>
                <a:ea typeface="Songti TC" panose="02010600040101010101" pitchFamily="2" charset="-120"/>
              </a:rPr>
              <a:t>修改中</a:t>
            </a:r>
            <a:endParaRPr lang="en-US" dirty="0">
              <a:latin typeface="Songti TC" panose="02010600040101010101" pitchFamily="2" charset="-120"/>
              <a:ea typeface="Songti TC" panose="02010600040101010101" pitchFamily="2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385386292"/>
      </p:ext>
    </p:extLst>
  </p:cSld>
  <p:clrMapOvr>
    <a:masterClrMapping/>
  </p:clrMapOvr>
  <p:transition spd="slow">
    <p:wip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C:\Users\GAOP\Desktop\figure 4\f4 - Copy.tif">
            <a:extLst>
              <a:ext uri="{FF2B5EF4-FFF2-40B4-BE49-F238E27FC236}">
                <a16:creationId xmlns:a16="http://schemas.microsoft.com/office/drawing/2014/main" id="{28614E88-6700-A64A-8C5F-20902401F9D1}"/>
              </a:ext>
            </a:extLst>
          </p:cNvPr>
          <p:cNvPicPr>
            <a:picLocks noChangeArrowheads="1"/>
          </p:cNvPicPr>
          <p:nvPr/>
        </p:nvPicPr>
        <p:blipFill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5400000" flipV="1">
            <a:off x="6074454" y="-4810395"/>
            <a:ext cx="69491" cy="115650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标题 1">
            <a:extLst>
              <a:ext uri="{FF2B5EF4-FFF2-40B4-BE49-F238E27FC236}">
                <a16:creationId xmlns:a16="http://schemas.microsoft.com/office/drawing/2014/main" id="{1EE9D604-C7BB-1E46-9C85-E975C0D979D8}"/>
              </a:ext>
            </a:extLst>
          </p:cNvPr>
          <p:cNvSpPr txBox="1">
            <a:spLocks/>
          </p:cNvSpPr>
          <p:nvPr/>
        </p:nvSpPr>
        <p:spPr>
          <a:xfrm>
            <a:off x="623392" y="225126"/>
            <a:ext cx="10971616" cy="647521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defTabSz="457200"/>
            <a:r>
              <a:rPr lang="zh-CN" altLang="en-US" sz="3600" b="1" dirty="0">
                <a:solidFill>
                  <a:schemeClr val="tx2">
                    <a:lumMod val="50000"/>
                  </a:schemeClr>
                </a:solidFill>
                <a:latin typeface="Microsoft YaHei" charset="-122"/>
                <a:ea typeface="Microsoft YaHei" charset="-122"/>
              </a:rPr>
              <a:t>论文发表（合作与交流）</a:t>
            </a:r>
          </a:p>
        </p:txBody>
      </p:sp>
      <p:sp>
        <p:nvSpPr>
          <p:cNvPr id="7" name="标题 1">
            <a:extLst>
              <a:ext uri="{FF2B5EF4-FFF2-40B4-BE49-F238E27FC236}">
                <a16:creationId xmlns:a16="http://schemas.microsoft.com/office/drawing/2014/main" id="{13C8C67B-40F0-024C-A8EA-8DF20F84C078}"/>
              </a:ext>
            </a:extLst>
          </p:cNvPr>
          <p:cNvSpPr txBox="1">
            <a:spLocks/>
          </p:cNvSpPr>
          <p:nvPr/>
        </p:nvSpPr>
        <p:spPr>
          <a:xfrm>
            <a:off x="623390" y="2400956"/>
            <a:ext cx="11357085" cy="2680568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45720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zh-CN" altLang="en-US" sz="2200" b="1" dirty="0">
                <a:solidFill>
                  <a:schemeClr val="tx2">
                    <a:lumMod val="50000"/>
                  </a:schemeClr>
                </a:solidFill>
                <a:latin typeface="Songti TC" panose="02010600040101010101" pitchFamily="2" charset="-120"/>
                <a:ea typeface="Songti TC" panose="02010600040101010101" pitchFamily="2" charset="-120"/>
              </a:rPr>
              <a:t>油气提高采收率工程</a:t>
            </a:r>
            <a:endParaRPr lang="en-US" altLang="zh-CN" sz="2200" dirty="0">
              <a:solidFill>
                <a:schemeClr val="tx2">
                  <a:lumMod val="50000"/>
                </a:schemeClr>
              </a:solidFill>
              <a:latin typeface="Songti TC" panose="02010600040101010101" pitchFamily="2" charset="-120"/>
              <a:ea typeface="Songti TC" panose="02010600040101010101" pitchFamily="2" charset="-120"/>
            </a:endParaRPr>
          </a:p>
          <a:p>
            <a:pPr marL="342900" indent="-342900" defTabSz="45720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zh-CN" altLang="en-US" sz="2000" dirty="0">
                <a:solidFill>
                  <a:schemeClr val="tx2">
                    <a:lumMod val="50000"/>
                  </a:schemeClr>
                </a:solidFill>
                <a:latin typeface="Songti TC" panose="02010600040101010101" pitchFamily="2" charset="-120"/>
                <a:ea typeface="Songti TC" panose="02010600040101010101" pitchFamily="2" charset="-120"/>
              </a:rPr>
              <a:t>中国石油大学（华东）</a:t>
            </a:r>
            <a:r>
              <a:rPr lang="zh-CN" altLang="en-CN" sz="2000" dirty="0">
                <a:solidFill>
                  <a:schemeClr val="tx2">
                    <a:lumMod val="50000"/>
                  </a:schemeClr>
                </a:solidFill>
                <a:latin typeface="Songti TC" panose="02010600040101010101" pitchFamily="2" charset="-120"/>
                <a:ea typeface="Songti TC" panose="02010600040101010101" pitchFamily="2" charset="-120"/>
              </a:rPr>
              <a:t>戴彩丽</a:t>
            </a:r>
            <a:r>
              <a:rPr lang="zh-CN" altLang="en-US" sz="2000" dirty="0">
                <a:solidFill>
                  <a:schemeClr val="tx2">
                    <a:lumMod val="50000"/>
                  </a:schemeClr>
                </a:solidFill>
                <a:latin typeface="Songti TC" panose="02010600040101010101" pitchFamily="2" charset="-120"/>
                <a:ea typeface="Songti TC" panose="02010600040101010101" pitchFamily="2" charset="-120"/>
              </a:rPr>
              <a:t>课题组</a:t>
            </a:r>
            <a:r>
              <a:rPr lang="en-US" sz="2000" dirty="0">
                <a:latin typeface="Songti TC" panose="02010600040101010101" pitchFamily="2" charset="-120"/>
                <a:ea typeface="Songti TC" panose="02010600040101010101" pitchFamily="2" charset="-120"/>
              </a:rPr>
              <a:t>; </a:t>
            </a:r>
            <a:r>
              <a:rPr lang="en-US" sz="2000" b="1" i="1" dirty="0">
                <a:solidFill>
                  <a:srgbClr val="8C0F00"/>
                </a:solidFill>
                <a:latin typeface="Songti TC" panose="02010600040101010101" pitchFamily="2" charset="-120"/>
                <a:ea typeface="Songti TC" panose="02010600040101010101" pitchFamily="2" charset="-120"/>
              </a:rPr>
              <a:t>Petroleum Science</a:t>
            </a:r>
            <a:r>
              <a:rPr lang="zh-CN" altLang="en-US" sz="2000" dirty="0">
                <a:latin typeface="Songti TC" panose="02010600040101010101" pitchFamily="2" charset="-120"/>
                <a:ea typeface="Songti TC" panose="02010600040101010101" pitchFamily="2" charset="-120"/>
              </a:rPr>
              <a:t>，</a:t>
            </a:r>
            <a:r>
              <a:rPr lang="zh-CN" altLang="en-US" sz="2000" dirty="0">
                <a:solidFill>
                  <a:srgbClr val="8C0F00"/>
                </a:solidFill>
                <a:latin typeface="Songti TC" panose="02010600040101010101" pitchFamily="2" charset="-120"/>
                <a:ea typeface="Songti TC" panose="02010600040101010101" pitchFamily="2" charset="-120"/>
              </a:rPr>
              <a:t>共同通讯</a:t>
            </a:r>
            <a:endParaRPr lang="en-US" altLang="zh-CN" sz="2000" dirty="0">
              <a:solidFill>
                <a:schemeClr val="tx2">
                  <a:lumMod val="50000"/>
                </a:schemeClr>
              </a:solidFill>
              <a:latin typeface="Songti TC" panose="02010600040101010101" pitchFamily="2" charset="-120"/>
              <a:ea typeface="Songti TC" panose="02010600040101010101" pitchFamily="2" charset="-120"/>
            </a:endParaRPr>
          </a:p>
          <a:p>
            <a:pPr marL="342900" indent="-342900" defTabSz="45720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zh-CN" altLang="en-US" sz="2000" dirty="0">
                <a:solidFill>
                  <a:schemeClr val="tx2">
                    <a:lumMod val="50000"/>
                  </a:schemeClr>
                </a:solidFill>
                <a:latin typeface="Songti TC" panose="02010600040101010101" pitchFamily="2" charset="-120"/>
                <a:ea typeface="Songti TC" panose="02010600040101010101" pitchFamily="2" charset="-120"/>
              </a:rPr>
              <a:t>中国石油大学（北京）于海洋课题组，</a:t>
            </a:r>
            <a:r>
              <a:rPr lang="en-US" altLang="zh-CN" sz="2000" b="1" i="1" dirty="0">
                <a:solidFill>
                  <a:srgbClr val="8C0F00"/>
                </a:solidFill>
                <a:latin typeface="Songti TC" panose="02010600040101010101" pitchFamily="2" charset="-120"/>
                <a:ea typeface="Songti TC" panose="02010600040101010101" pitchFamily="2" charset="-120"/>
              </a:rPr>
              <a:t>SPE Journal</a:t>
            </a:r>
            <a:r>
              <a:rPr lang="zh-CN" altLang="en-US" sz="2000" b="1" dirty="0">
                <a:solidFill>
                  <a:srgbClr val="8C0F00"/>
                </a:solidFill>
                <a:latin typeface="Songti TC" panose="02010600040101010101" pitchFamily="2" charset="-120"/>
                <a:ea typeface="Songti TC" panose="02010600040101010101" pitchFamily="2" charset="-120"/>
              </a:rPr>
              <a:t>，第一轮返修</a:t>
            </a:r>
            <a:r>
              <a:rPr lang="zh-CN" altLang="en-US" sz="2000" dirty="0">
                <a:solidFill>
                  <a:schemeClr val="tx2">
                    <a:lumMod val="50000"/>
                  </a:schemeClr>
                </a:solidFill>
                <a:latin typeface="Songti TC" panose="02010600040101010101" pitchFamily="2" charset="-120"/>
                <a:ea typeface="Songti TC" panose="02010600040101010101" pitchFamily="2" charset="-120"/>
              </a:rPr>
              <a:t>，</a:t>
            </a:r>
            <a:r>
              <a:rPr lang="zh-CN" altLang="en-US" sz="2000" dirty="0">
                <a:solidFill>
                  <a:srgbClr val="8C0F00"/>
                </a:solidFill>
                <a:latin typeface="Songti TC" panose="02010600040101010101" pitchFamily="2" charset="-120"/>
                <a:ea typeface="Songti TC" panose="02010600040101010101" pitchFamily="2" charset="-120"/>
              </a:rPr>
              <a:t>共同通讯</a:t>
            </a:r>
            <a:endParaRPr lang="en-US" altLang="zh-CN" sz="2000" dirty="0">
              <a:solidFill>
                <a:srgbClr val="8C0F00"/>
              </a:solidFill>
              <a:latin typeface="Songti TC" panose="02010600040101010101" pitchFamily="2" charset="-120"/>
              <a:ea typeface="Songti TC" panose="02010600040101010101" pitchFamily="2" charset="-120"/>
            </a:endParaRPr>
          </a:p>
          <a:p>
            <a:pPr marL="342900" indent="-342900" defTabSz="45720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altLang="zh-CN" sz="2000" dirty="0">
                <a:solidFill>
                  <a:schemeClr val="tx2">
                    <a:lumMod val="50000"/>
                  </a:schemeClr>
                </a:solidFill>
                <a:latin typeface="Songti TC" panose="02010600040101010101" pitchFamily="2" charset="-120"/>
                <a:ea typeface="Songti TC" panose="02010600040101010101" pitchFamily="2" charset="-120"/>
              </a:rPr>
              <a:t>MIT</a:t>
            </a:r>
            <a:r>
              <a:rPr lang="zh-CN" altLang="en-US" sz="2000" dirty="0">
                <a:solidFill>
                  <a:schemeClr val="tx2">
                    <a:lumMod val="50000"/>
                  </a:schemeClr>
                </a:solidFill>
                <a:latin typeface="Songti TC" panose="02010600040101010101" pitchFamily="2" charset="-120"/>
                <a:ea typeface="Songti TC" panose="02010600040101010101" pitchFamily="2" charset="-120"/>
              </a:rPr>
              <a:t> </a:t>
            </a:r>
            <a:r>
              <a:rPr lang="en-US" altLang="zh-CN" sz="2000" dirty="0" err="1">
                <a:solidFill>
                  <a:schemeClr val="tx2">
                    <a:lumMod val="50000"/>
                  </a:schemeClr>
                </a:solidFill>
                <a:latin typeface="Songti TC" panose="02010600040101010101" pitchFamily="2" charset="-120"/>
                <a:ea typeface="Songti TC" panose="02010600040101010101" pitchFamily="2" charset="-120"/>
              </a:rPr>
              <a:t>Juanes</a:t>
            </a:r>
            <a:r>
              <a:rPr lang="en-US" altLang="zh-CN" sz="2000" dirty="0">
                <a:solidFill>
                  <a:schemeClr val="tx2">
                    <a:lumMod val="50000"/>
                  </a:schemeClr>
                </a:solidFill>
                <a:latin typeface="Songti TC" panose="02010600040101010101" pitchFamily="2" charset="-120"/>
                <a:ea typeface="Songti TC" panose="02010600040101010101" pitchFamily="2" charset="-120"/>
              </a:rPr>
              <a:t> </a:t>
            </a:r>
            <a:r>
              <a:rPr lang="zh-CN" altLang="en-US" sz="2000" dirty="0">
                <a:solidFill>
                  <a:schemeClr val="tx2">
                    <a:lumMod val="50000"/>
                  </a:schemeClr>
                </a:solidFill>
                <a:latin typeface="Songti TC" panose="02010600040101010101" pitchFamily="2" charset="-120"/>
                <a:ea typeface="Songti TC" panose="02010600040101010101" pitchFamily="2" charset="-120"/>
              </a:rPr>
              <a:t>课题组，准备投稿，</a:t>
            </a:r>
            <a:r>
              <a:rPr lang="zh-CN" altLang="en-US" sz="2000" dirty="0">
                <a:solidFill>
                  <a:srgbClr val="8C0F00"/>
                </a:solidFill>
                <a:latin typeface="Songti TC" panose="02010600040101010101" pitchFamily="2" charset="-120"/>
                <a:ea typeface="Songti TC" panose="02010600040101010101" pitchFamily="2" charset="-120"/>
              </a:rPr>
              <a:t>共同一作</a:t>
            </a:r>
            <a:endParaRPr lang="en-US" altLang="zh-CN" sz="2000" dirty="0">
              <a:solidFill>
                <a:srgbClr val="8C0F00"/>
              </a:solidFill>
              <a:latin typeface="Songti TC" panose="02010600040101010101" pitchFamily="2" charset="-120"/>
              <a:ea typeface="Songti TC" panose="02010600040101010101" pitchFamily="2" charset="-120"/>
            </a:endParaRPr>
          </a:p>
          <a:p>
            <a:pPr marL="342900" indent="-342900" defTabSz="45720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altLang="zh-CN" sz="2000" dirty="0">
                <a:solidFill>
                  <a:schemeClr val="tx2">
                    <a:lumMod val="50000"/>
                  </a:schemeClr>
                </a:solidFill>
                <a:latin typeface="Songti TC" panose="02010600040101010101" pitchFamily="2" charset="-120"/>
                <a:ea typeface="Songti TC" panose="02010600040101010101" pitchFamily="2" charset="-120"/>
              </a:rPr>
              <a:t>UT-Austin, </a:t>
            </a:r>
            <a:r>
              <a:rPr lang="en-US" altLang="zh-CN" sz="2000" dirty="0" err="1">
                <a:solidFill>
                  <a:schemeClr val="tx2">
                    <a:lumMod val="50000"/>
                  </a:schemeClr>
                </a:solidFill>
                <a:latin typeface="Songti TC" panose="02010600040101010101" pitchFamily="2" charset="-120"/>
                <a:ea typeface="Songti TC" panose="02010600040101010101" pitchFamily="2" charset="-120"/>
              </a:rPr>
              <a:t>Balhoff</a:t>
            </a:r>
            <a:r>
              <a:rPr lang="zh-CN" altLang="en-US" sz="2000" dirty="0">
                <a:solidFill>
                  <a:schemeClr val="tx2">
                    <a:lumMod val="50000"/>
                  </a:schemeClr>
                </a:solidFill>
                <a:latin typeface="Songti TC" panose="02010600040101010101" pitchFamily="2" charset="-120"/>
                <a:ea typeface="Songti TC" panose="02010600040101010101" pitchFamily="2" charset="-120"/>
              </a:rPr>
              <a:t> 课题组</a:t>
            </a:r>
            <a:r>
              <a:rPr lang="en-US" sz="2000" dirty="0">
                <a:latin typeface="Songti TC" panose="02010600040101010101" pitchFamily="2" charset="-120"/>
                <a:ea typeface="Songti TC" panose="02010600040101010101" pitchFamily="2" charset="-120"/>
              </a:rPr>
              <a:t>; </a:t>
            </a:r>
            <a:r>
              <a:rPr lang="en-US" sz="2000" b="1" i="1" dirty="0">
                <a:solidFill>
                  <a:srgbClr val="8C0F00"/>
                </a:solidFill>
                <a:latin typeface="Songti TC" panose="02010600040101010101" pitchFamily="2" charset="-120"/>
                <a:ea typeface="Songti TC" panose="02010600040101010101" pitchFamily="2" charset="-120"/>
              </a:rPr>
              <a:t>Water Resources Research ,</a:t>
            </a:r>
            <a:r>
              <a:rPr lang="en-US" sz="2000" dirty="0" err="1">
                <a:solidFill>
                  <a:srgbClr val="8C0F00"/>
                </a:solidFill>
                <a:latin typeface="Songti TC" panose="02010600040101010101" pitchFamily="2" charset="-120"/>
                <a:ea typeface="Songti TC" panose="02010600040101010101" pitchFamily="2" charset="-120"/>
              </a:rPr>
              <a:t>已发表</a:t>
            </a:r>
            <a:endParaRPr lang="en-US" sz="2000" dirty="0">
              <a:latin typeface="Songti TC" panose="02010600040101010101" pitchFamily="2" charset="-120"/>
              <a:ea typeface="Songti TC" panose="02010600040101010101" pitchFamily="2" charset="-120"/>
            </a:endParaRPr>
          </a:p>
          <a:p>
            <a:pPr marL="342900" indent="-342900" defTabSz="45720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latin typeface="Songti TC" panose="02010600040101010101" pitchFamily="2" charset="-120"/>
                <a:ea typeface="Songti TC" panose="02010600040101010101" pitchFamily="2" charset="-120"/>
              </a:rPr>
              <a:t>Tulsa University</a:t>
            </a:r>
            <a:r>
              <a:rPr lang="zh-CN" altLang="en-US" sz="2000" dirty="0">
                <a:latin typeface="Songti TC" panose="02010600040101010101" pitchFamily="2" charset="-120"/>
                <a:ea typeface="Songti TC" panose="02010600040101010101" pitchFamily="2" charset="-120"/>
              </a:rPr>
              <a:t>，</a:t>
            </a:r>
            <a:r>
              <a:rPr lang="en-US" altLang="zh-CN" sz="2000" dirty="0">
                <a:latin typeface="Songti TC" panose="02010600040101010101" pitchFamily="2" charset="-120"/>
                <a:ea typeface="Songti TC" panose="02010600040101010101" pitchFamily="2" charset="-120"/>
              </a:rPr>
              <a:t>Lu</a:t>
            </a:r>
            <a:r>
              <a:rPr lang="zh-CN" altLang="en-US" sz="2000" dirty="0">
                <a:latin typeface="Songti TC" panose="02010600040101010101" pitchFamily="2" charset="-120"/>
                <a:ea typeface="Songti TC" panose="02010600040101010101" pitchFamily="2" charset="-120"/>
              </a:rPr>
              <a:t> 课题组</a:t>
            </a:r>
            <a:r>
              <a:rPr lang="en-US" sz="2000" dirty="0">
                <a:latin typeface="Songti TC" panose="02010600040101010101" pitchFamily="2" charset="-120"/>
                <a:ea typeface="Songti TC" panose="02010600040101010101" pitchFamily="2" charset="-120"/>
              </a:rPr>
              <a:t>; </a:t>
            </a:r>
            <a:r>
              <a:rPr lang="en-US" sz="2000" b="1" i="1" dirty="0">
                <a:solidFill>
                  <a:srgbClr val="8C0F00"/>
                </a:solidFill>
                <a:latin typeface="Songti TC" panose="02010600040101010101" pitchFamily="2" charset="-120"/>
                <a:ea typeface="Songti TC" panose="02010600040101010101" pitchFamily="2" charset="-120"/>
              </a:rPr>
              <a:t>SPE Journal ,</a:t>
            </a:r>
            <a:r>
              <a:rPr lang="en-US" sz="2000" dirty="0" err="1">
                <a:solidFill>
                  <a:srgbClr val="8C0F00"/>
                </a:solidFill>
                <a:latin typeface="Songti TC" panose="02010600040101010101" pitchFamily="2" charset="-120"/>
                <a:ea typeface="Songti TC" panose="02010600040101010101" pitchFamily="2" charset="-120"/>
              </a:rPr>
              <a:t>已发表</a:t>
            </a:r>
            <a:endParaRPr lang="en-US" sz="2000" dirty="0">
              <a:latin typeface="Songti TC" panose="02010600040101010101" pitchFamily="2" charset="-120"/>
              <a:ea typeface="Songti TC" panose="02010600040101010101" pitchFamily="2" charset="-120"/>
            </a:endParaRPr>
          </a:p>
          <a:p>
            <a:pPr marL="342900" indent="-342900" defTabSz="457200">
              <a:buFont typeface="Arial" panose="020B0604020202020204" pitchFamily="34" charset="0"/>
              <a:buChar char="•"/>
            </a:pPr>
            <a:endParaRPr lang="en-US" sz="2000" dirty="0">
              <a:latin typeface="Songti TC" panose="02010600040101010101" pitchFamily="2" charset="-120"/>
              <a:ea typeface="Songti TC" panose="02010600040101010101" pitchFamily="2" charset="-120"/>
            </a:endParaRPr>
          </a:p>
        </p:txBody>
      </p:sp>
      <p:sp>
        <p:nvSpPr>
          <p:cNvPr id="9" name="标题 1">
            <a:extLst>
              <a:ext uri="{FF2B5EF4-FFF2-40B4-BE49-F238E27FC236}">
                <a16:creationId xmlns:a16="http://schemas.microsoft.com/office/drawing/2014/main" id="{46ABCE75-A34A-C34A-AB62-1D0B1D60E509}"/>
              </a:ext>
            </a:extLst>
          </p:cNvPr>
          <p:cNvSpPr txBox="1">
            <a:spLocks/>
          </p:cNvSpPr>
          <p:nvPr/>
        </p:nvSpPr>
        <p:spPr>
          <a:xfrm>
            <a:off x="623392" y="1180414"/>
            <a:ext cx="11357085" cy="959284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45720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zh-CN" altLang="en-US" sz="2200" b="1" dirty="0">
                <a:solidFill>
                  <a:schemeClr val="tx2">
                    <a:lumMod val="50000"/>
                  </a:schemeClr>
                </a:solidFill>
                <a:latin typeface="Songti TC" panose="02010600040101010101" pitchFamily="2" charset="-120"/>
                <a:ea typeface="Songti TC" panose="02010600040101010101" pitchFamily="2" charset="-120"/>
              </a:rPr>
              <a:t>多孔介质中的气泡行为</a:t>
            </a:r>
            <a:endParaRPr lang="en-US" altLang="zh-CN" sz="2200" b="1" dirty="0">
              <a:solidFill>
                <a:schemeClr val="tx2">
                  <a:lumMod val="50000"/>
                </a:schemeClr>
              </a:solidFill>
              <a:latin typeface="Songti TC" panose="02010600040101010101" pitchFamily="2" charset="-120"/>
              <a:ea typeface="Songti TC" panose="02010600040101010101" pitchFamily="2" charset="-120"/>
            </a:endParaRPr>
          </a:p>
          <a:p>
            <a:pPr marL="342900" indent="-342900" defTabSz="45720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zh-CN" altLang="en-US" sz="2000" dirty="0">
                <a:solidFill>
                  <a:schemeClr val="tx2">
                    <a:lumMod val="50000"/>
                  </a:schemeClr>
                </a:solidFill>
                <a:latin typeface="Songti TC" panose="02010600040101010101" pitchFamily="2" charset="-120"/>
                <a:ea typeface="Songti TC" panose="02010600040101010101" pitchFamily="2" charset="-120"/>
              </a:rPr>
              <a:t>宾州州立大学，</a:t>
            </a:r>
            <a:r>
              <a:rPr lang="en-US" altLang="zh-CN" sz="2000" dirty="0" err="1">
                <a:solidFill>
                  <a:schemeClr val="tx2">
                    <a:lumMod val="50000"/>
                  </a:schemeClr>
                </a:solidFill>
                <a:latin typeface="Songti TC" panose="02010600040101010101" pitchFamily="2" charset="-120"/>
                <a:ea typeface="Songti TC" panose="02010600040101010101" pitchFamily="2" charset="-120"/>
              </a:rPr>
              <a:t>Mehmani</a:t>
            </a:r>
            <a:r>
              <a:rPr lang="zh-CN" altLang="en-US" sz="2000" dirty="0">
                <a:solidFill>
                  <a:schemeClr val="tx2">
                    <a:lumMod val="50000"/>
                  </a:schemeClr>
                </a:solidFill>
                <a:latin typeface="Songti TC" panose="02010600040101010101" pitchFamily="2" charset="-120"/>
                <a:ea typeface="Songti TC" panose="02010600040101010101" pitchFamily="2" charset="-120"/>
              </a:rPr>
              <a:t>课题组，</a:t>
            </a:r>
            <a:r>
              <a:rPr lang="en-US" altLang="zh-CN" sz="2000" b="1" i="1" dirty="0">
                <a:solidFill>
                  <a:srgbClr val="8C0F00"/>
                </a:solidFill>
                <a:latin typeface="Songti TC" panose="02010600040101010101" pitchFamily="2" charset="-120"/>
                <a:ea typeface="Songti TC" panose="02010600040101010101" pitchFamily="2" charset="-120"/>
              </a:rPr>
              <a:t>Journal of Computational Physics</a:t>
            </a:r>
            <a:r>
              <a:rPr lang="en-US" altLang="zh-CN" sz="2000" dirty="0">
                <a:solidFill>
                  <a:schemeClr val="tx2">
                    <a:lumMod val="50000"/>
                  </a:schemeClr>
                </a:solidFill>
                <a:latin typeface="Songti TC" panose="02010600040101010101" pitchFamily="2" charset="-120"/>
                <a:ea typeface="Songti TC" panose="02010600040101010101" pitchFamily="2" charset="-120"/>
              </a:rPr>
              <a:t>, </a:t>
            </a:r>
            <a:r>
              <a:rPr lang="zh-CN" altLang="en-US" sz="2000" dirty="0">
                <a:solidFill>
                  <a:srgbClr val="8C0F00"/>
                </a:solidFill>
                <a:latin typeface="Songti TC" panose="02010600040101010101" pitchFamily="2" charset="-120"/>
                <a:ea typeface="Songti TC" panose="02010600040101010101" pitchFamily="2" charset="-120"/>
              </a:rPr>
              <a:t>已接收</a:t>
            </a:r>
            <a:endParaRPr lang="en-US" altLang="zh-CN" sz="2000" dirty="0">
              <a:solidFill>
                <a:srgbClr val="8C0F00"/>
              </a:solidFill>
              <a:latin typeface="Songti TC" panose="02010600040101010101" pitchFamily="2" charset="-120"/>
              <a:ea typeface="Songti TC" panose="02010600040101010101" pitchFamily="2" charset="-120"/>
            </a:endParaRPr>
          </a:p>
        </p:txBody>
      </p:sp>
      <p:sp>
        <p:nvSpPr>
          <p:cNvPr id="8" name="标题 1">
            <a:extLst>
              <a:ext uri="{FF2B5EF4-FFF2-40B4-BE49-F238E27FC236}">
                <a16:creationId xmlns:a16="http://schemas.microsoft.com/office/drawing/2014/main" id="{1AB50C27-FB91-124E-BA21-8BA00F8C0530}"/>
              </a:ext>
            </a:extLst>
          </p:cNvPr>
          <p:cNvSpPr txBox="1">
            <a:spLocks/>
          </p:cNvSpPr>
          <p:nvPr/>
        </p:nvSpPr>
        <p:spPr>
          <a:xfrm>
            <a:off x="623389" y="5342782"/>
            <a:ext cx="11357085" cy="959284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45720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zh-CN" altLang="en-CN" sz="2200" b="1" dirty="0">
                <a:solidFill>
                  <a:schemeClr val="tx2">
                    <a:lumMod val="50000"/>
                  </a:schemeClr>
                </a:solidFill>
                <a:latin typeface="Songti TC" panose="02010600040101010101" pitchFamily="2" charset="-120"/>
                <a:ea typeface="Songti TC" panose="02010600040101010101" pitchFamily="2" charset="-120"/>
              </a:rPr>
              <a:t>化学工程</a:t>
            </a:r>
            <a:r>
              <a:rPr lang="zh-CN" altLang="en-US" sz="2200" b="1" dirty="0">
                <a:solidFill>
                  <a:schemeClr val="tx2">
                    <a:lumMod val="50000"/>
                  </a:schemeClr>
                </a:solidFill>
                <a:latin typeface="Songti TC" panose="02010600040101010101" pitchFamily="2" charset="-120"/>
                <a:ea typeface="Songti TC" panose="02010600040101010101" pitchFamily="2" charset="-120"/>
              </a:rPr>
              <a:t>中的传质强化</a:t>
            </a:r>
            <a:endParaRPr lang="en-US" altLang="zh-CN" sz="2200" b="1" dirty="0">
              <a:solidFill>
                <a:schemeClr val="tx2">
                  <a:lumMod val="50000"/>
                </a:schemeClr>
              </a:solidFill>
              <a:latin typeface="Songti TC" panose="02010600040101010101" pitchFamily="2" charset="-120"/>
              <a:ea typeface="Songti TC" panose="02010600040101010101" pitchFamily="2" charset="-120"/>
            </a:endParaRPr>
          </a:p>
          <a:p>
            <a:pPr marL="342900" indent="-342900" defTabSz="45720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zh-CN" altLang="en-US" sz="2000" dirty="0">
                <a:solidFill>
                  <a:schemeClr val="tx2">
                    <a:lumMod val="50000"/>
                  </a:schemeClr>
                </a:solidFill>
                <a:latin typeface="Songti TC" panose="02010600040101010101" pitchFamily="2" charset="-120"/>
                <a:ea typeface="Songti TC" panose="02010600040101010101" pitchFamily="2" charset="-120"/>
              </a:rPr>
              <a:t>福州大学</a:t>
            </a:r>
            <a:r>
              <a:rPr lang="zh-CN" altLang="en-CN" sz="2000" dirty="0">
                <a:solidFill>
                  <a:schemeClr val="tx2">
                    <a:lumMod val="50000"/>
                  </a:schemeClr>
                </a:solidFill>
                <a:latin typeface="Songti TC" panose="02010600040101010101" pitchFamily="2" charset="-120"/>
                <a:ea typeface="Songti TC" panose="02010600040101010101" pitchFamily="2" charset="-120"/>
              </a:rPr>
              <a:t>葛雪惠</a:t>
            </a:r>
            <a:r>
              <a:rPr lang="zh-CN" altLang="en-US" sz="2000" dirty="0">
                <a:solidFill>
                  <a:schemeClr val="tx2">
                    <a:lumMod val="50000"/>
                  </a:schemeClr>
                </a:solidFill>
                <a:latin typeface="Songti TC" panose="02010600040101010101" pitchFamily="2" charset="-120"/>
                <a:ea typeface="Songti TC" panose="02010600040101010101" pitchFamily="2" charset="-120"/>
              </a:rPr>
              <a:t>课题组，</a:t>
            </a:r>
            <a:r>
              <a:rPr lang="en-US" altLang="zh-CN" sz="2000" dirty="0">
                <a:solidFill>
                  <a:schemeClr val="tx2">
                    <a:lumMod val="50000"/>
                  </a:schemeClr>
                </a:solidFill>
                <a:latin typeface="Songti TC" panose="02010600040101010101" pitchFamily="2" charset="-120"/>
                <a:ea typeface="Songti TC" panose="02010600040101010101" pitchFamily="2" charset="-120"/>
              </a:rPr>
              <a:t>Chemical Engineering Science</a:t>
            </a:r>
            <a:r>
              <a:rPr lang="zh-CN" altLang="en-US" sz="2000" dirty="0">
                <a:solidFill>
                  <a:schemeClr val="tx2">
                    <a:lumMod val="50000"/>
                  </a:schemeClr>
                </a:solidFill>
                <a:latin typeface="Songti TC" panose="02010600040101010101" pitchFamily="2" charset="-120"/>
                <a:ea typeface="Songti TC" panose="02010600040101010101" pitchFamily="2" charset="-120"/>
              </a:rPr>
              <a:t>，已投稿，</a:t>
            </a:r>
            <a:r>
              <a:rPr lang="zh-CN" altLang="en-US" sz="2000" dirty="0">
                <a:solidFill>
                  <a:srgbClr val="8C0F00"/>
                </a:solidFill>
                <a:latin typeface="Songti TC" panose="02010600040101010101" pitchFamily="2" charset="-120"/>
                <a:ea typeface="Songti TC" panose="02010600040101010101" pitchFamily="2" charset="-120"/>
              </a:rPr>
              <a:t>共同通讯</a:t>
            </a:r>
            <a:endParaRPr lang="en-US" altLang="zh-CN" sz="2000" dirty="0">
              <a:solidFill>
                <a:schemeClr val="tx2">
                  <a:lumMod val="50000"/>
                </a:schemeClr>
              </a:solidFill>
              <a:latin typeface="Songti TC" panose="02010600040101010101" pitchFamily="2" charset="-120"/>
              <a:ea typeface="Songti TC" panose="02010600040101010101" pitchFamily="2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126811005"/>
      </p:ext>
    </p:extLst>
  </p:cSld>
  <p:clrMapOvr>
    <a:masterClrMapping/>
  </p:clrMapOvr>
  <p:transition spd="slow">
    <p:wip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C:\Users\GAOP\Desktop\figure 4\f4 - Copy.tif">
            <a:extLst>
              <a:ext uri="{FF2B5EF4-FFF2-40B4-BE49-F238E27FC236}">
                <a16:creationId xmlns:a16="http://schemas.microsoft.com/office/drawing/2014/main" id="{28614E88-6700-A64A-8C5F-20902401F9D1}"/>
              </a:ext>
            </a:extLst>
          </p:cNvPr>
          <p:cNvPicPr>
            <a:picLocks noChangeArrowheads="1"/>
          </p:cNvPicPr>
          <p:nvPr/>
        </p:nvPicPr>
        <p:blipFill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5400000" flipV="1">
            <a:off x="6074454" y="-4810395"/>
            <a:ext cx="69491" cy="115650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标题 1">
            <a:extLst>
              <a:ext uri="{FF2B5EF4-FFF2-40B4-BE49-F238E27FC236}">
                <a16:creationId xmlns:a16="http://schemas.microsoft.com/office/drawing/2014/main" id="{1EE9D604-C7BB-1E46-9C85-E975C0D979D8}"/>
              </a:ext>
            </a:extLst>
          </p:cNvPr>
          <p:cNvSpPr txBox="1">
            <a:spLocks/>
          </p:cNvSpPr>
          <p:nvPr/>
        </p:nvSpPr>
        <p:spPr>
          <a:xfrm>
            <a:off x="623392" y="225126"/>
            <a:ext cx="10971616" cy="647521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defTabSz="457200"/>
            <a:r>
              <a:rPr lang="zh-CN" altLang="en-US" sz="3600" b="1" dirty="0">
                <a:solidFill>
                  <a:schemeClr val="tx2">
                    <a:lumMod val="50000"/>
                  </a:schemeClr>
                </a:solidFill>
                <a:latin typeface="Microsoft YaHei" charset="-122"/>
                <a:ea typeface="Microsoft YaHei" charset="-122"/>
              </a:rPr>
              <a:t>目前的主要问题检讨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8E7879E-FD51-FC49-983E-407161258A24}"/>
              </a:ext>
            </a:extLst>
          </p:cNvPr>
          <p:cNvSpPr txBox="1"/>
          <p:nvPr/>
        </p:nvSpPr>
        <p:spPr>
          <a:xfrm>
            <a:off x="449442" y="1262173"/>
            <a:ext cx="11742558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zh-CN" altLang="en-US" sz="2400" b="1" dirty="0">
                <a:latin typeface="Songti TC" panose="02010600040101010101" pitchFamily="2" charset="-120"/>
                <a:ea typeface="Songti TC" panose="02010600040101010101" pitchFamily="2" charset="-120"/>
              </a:rPr>
              <a:t>“避重就轻”，有畏难情绪</a:t>
            </a:r>
            <a:endParaRPr lang="en-US" sz="2400" b="1" dirty="0">
              <a:latin typeface="Songti TC" panose="02010600040101010101" pitchFamily="2" charset="-120"/>
              <a:ea typeface="Songti TC" panose="02010600040101010101" pitchFamily="2" charset="-120"/>
            </a:endParaRP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en-US" sz="2400" dirty="0">
              <a:latin typeface="Songti TC" panose="02010600040101010101" pitchFamily="2" charset="-120"/>
              <a:ea typeface="Songti TC" panose="02010600040101010101" pitchFamily="2" charset="-120"/>
            </a:endParaRP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400" b="1" dirty="0" err="1">
                <a:latin typeface="Songti TC" panose="02010600040101010101" pitchFamily="2" charset="-120"/>
                <a:ea typeface="Songti TC" panose="02010600040101010101" pitchFamily="2" charset="-120"/>
              </a:rPr>
              <a:t>数据不规范</a:t>
            </a:r>
            <a:r>
              <a:rPr lang="zh-CN" altLang="en-US" sz="2400" b="1" dirty="0">
                <a:latin typeface="Songti TC" panose="02010600040101010101" pitchFamily="2" charset="-120"/>
                <a:ea typeface="Songti TC" panose="02010600040101010101" pitchFamily="2" charset="-120"/>
              </a:rPr>
              <a:t>，</a:t>
            </a:r>
            <a:r>
              <a:rPr lang="zh-CN" altLang="en-CN" sz="2400" b="1" dirty="0">
                <a:latin typeface="Songti TC" panose="02010600040101010101" pitchFamily="2" charset="-120"/>
                <a:ea typeface="Songti TC" panose="02010600040101010101" pitchFamily="2" charset="-120"/>
              </a:rPr>
              <a:t>缺乏</a:t>
            </a:r>
            <a:r>
              <a:rPr lang="zh-CN" altLang="en-US" sz="2400" b="1" dirty="0">
                <a:latin typeface="Songti TC" panose="02010600040101010101" pitchFamily="2" charset="-120"/>
                <a:ea typeface="Songti TC" panose="02010600040101010101" pitchFamily="2" charset="-120"/>
              </a:rPr>
              <a:t>总结</a:t>
            </a:r>
            <a:endParaRPr lang="en-US" altLang="zh-CN" sz="2400" b="1" dirty="0">
              <a:latin typeface="Songti TC" panose="02010600040101010101" pitchFamily="2" charset="-120"/>
              <a:ea typeface="Songti TC" panose="02010600040101010101" pitchFamily="2" charset="-120"/>
            </a:endParaRP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en-US" sz="2400" dirty="0">
              <a:latin typeface="Songti TC" panose="02010600040101010101" pitchFamily="2" charset="-120"/>
              <a:ea typeface="Songti TC" panose="02010600040101010101" pitchFamily="2" charset="-120"/>
            </a:endParaRP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zh-CN" altLang="en-US" sz="2400" dirty="0">
                <a:latin typeface="Songti TC" panose="02010600040101010101" pitchFamily="2" charset="-120"/>
                <a:ea typeface="Songti TC" panose="02010600040101010101" pitchFamily="2" charset="-120"/>
              </a:rPr>
              <a:t>“完成任务”，原地打转</a:t>
            </a:r>
            <a:endParaRPr lang="en-US" altLang="zh-CN" sz="2400" dirty="0">
              <a:latin typeface="Songti TC" panose="02010600040101010101" pitchFamily="2" charset="-120"/>
              <a:ea typeface="Songti TC" panose="02010600040101010101" pitchFamily="2" charset="-120"/>
            </a:endParaRP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en-US" sz="2400" dirty="0">
              <a:latin typeface="Songti TC" panose="02010600040101010101" pitchFamily="2" charset="-120"/>
              <a:ea typeface="Songti TC" panose="02010600040101010101" pitchFamily="2" charset="-120"/>
            </a:endParaRP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zh-CN" altLang="en-US" sz="2400" dirty="0">
                <a:latin typeface="Songti TC" panose="02010600040101010101" pitchFamily="2" charset="-120"/>
                <a:ea typeface="Songti TC" panose="02010600040101010101" pitchFamily="2" charset="-120"/>
              </a:rPr>
              <a:t>组会形式和效率是否可以进一步提升？</a:t>
            </a:r>
            <a:endParaRPr lang="en-US" sz="2400" dirty="0">
              <a:latin typeface="Songti TC" panose="02010600040101010101" pitchFamily="2" charset="-120"/>
              <a:ea typeface="Songti TC" panose="02010600040101010101" pitchFamily="2" charset="-120"/>
            </a:endParaRP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en-US" sz="2400" dirty="0">
              <a:latin typeface="Songti TC" panose="02010600040101010101" pitchFamily="2" charset="-120"/>
              <a:ea typeface="Songti TC" panose="02010600040101010101" pitchFamily="2" charset="-120"/>
            </a:endParaRP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400" dirty="0" err="1">
                <a:latin typeface="Songti TC" panose="02010600040101010101" pitchFamily="2" charset="-120"/>
                <a:ea typeface="Songti TC" panose="02010600040101010101" pitchFamily="2" charset="-120"/>
              </a:rPr>
              <a:t>推进科研过于被动</a:t>
            </a:r>
            <a:r>
              <a:rPr lang="zh-CN" altLang="en-US" sz="2400" dirty="0">
                <a:latin typeface="Songti TC" panose="02010600040101010101" pitchFamily="2" charset="-120"/>
                <a:ea typeface="Songti TC" panose="02010600040101010101" pitchFamily="2" charset="-120"/>
              </a:rPr>
              <a:t>，</a:t>
            </a:r>
            <a:r>
              <a:rPr lang="zh-CN" altLang="en-US" sz="2400" b="1" dirty="0">
                <a:solidFill>
                  <a:srgbClr val="8C0F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请</a:t>
            </a:r>
            <a:r>
              <a:rPr lang="en-US" altLang="zh-CN" sz="2400" b="1" dirty="0">
                <a:solidFill>
                  <a:srgbClr val="8C0F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push</a:t>
            </a:r>
            <a:r>
              <a:rPr lang="zh-CN" altLang="en-US" sz="2400" b="1" dirty="0">
                <a:solidFill>
                  <a:srgbClr val="8C0F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你的导师</a:t>
            </a:r>
            <a:endParaRPr lang="en-US" sz="2400" b="1" dirty="0">
              <a:solidFill>
                <a:srgbClr val="8C0F00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931670023"/>
      </p:ext>
    </p:extLst>
  </p:cSld>
  <p:clrMapOvr>
    <a:masterClrMapping/>
  </p:clrMapOvr>
  <p:transition spd="slow">
    <p:wip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C:\Users\GAOP\Desktop\figure 4\f4 - Copy.tif">
            <a:extLst>
              <a:ext uri="{FF2B5EF4-FFF2-40B4-BE49-F238E27FC236}">
                <a16:creationId xmlns:a16="http://schemas.microsoft.com/office/drawing/2014/main" id="{28614E88-6700-A64A-8C5F-20902401F9D1}"/>
              </a:ext>
            </a:extLst>
          </p:cNvPr>
          <p:cNvPicPr>
            <a:picLocks noChangeArrowheads="1"/>
          </p:cNvPicPr>
          <p:nvPr/>
        </p:nvPicPr>
        <p:blipFill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5400000" flipV="1">
            <a:off x="6074454" y="-4810395"/>
            <a:ext cx="69491" cy="115650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标题 1">
            <a:extLst>
              <a:ext uri="{FF2B5EF4-FFF2-40B4-BE49-F238E27FC236}">
                <a16:creationId xmlns:a16="http://schemas.microsoft.com/office/drawing/2014/main" id="{1EE9D604-C7BB-1E46-9C85-E975C0D979D8}"/>
              </a:ext>
            </a:extLst>
          </p:cNvPr>
          <p:cNvSpPr txBox="1">
            <a:spLocks/>
          </p:cNvSpPr>
          <p:nvPr/>
        </p:nvSpPr>
        <p:spPr>
          <a:xfrm>
            <a:off x="623392" y="225126"/>
            <a:ext cx="10971616" cy="647521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defTabSz="457200"/>
            <a:r>
              <a:rPr lang="en-US" altLang="zh-CN" sz="3600" b="1" dirty="0">
                <a:solidFill>
                  <a:schemeClr val="tx2">
                    <a:lumMod val="50000"/>
                  </a:schemeClr>
                </a:solidFill>
                <a:latin typeface="Microsoft YaHei" charset="-122"/>
                <a:ea typeface="Microsoft YaHei" charset="-122"/>
              </a:rPr>
              <a:t>2022</a:t>
            </a:r>
            <a:r>
              <a:rPr lang="zh-CN" altLang="en-US" sz="3600" b="1" dirty="0">
                <a:solidFill>
                  <a:schemeClr val="tx2">
                    <a:lumMod val="50000"/>
                  </a:schemeClr>
                </a:solidFill>
                <a:latin typeface="Microsoft YaHei" charset="-122"/>
                <a:ea typeface="Microsoft YaHei" charset="-122"/>
              </a:rPr>
              <a:t>的新优势和新挑战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8E7879E-FD51-FC49-983E-407161258A24}"/>
              </a:ext>
            </a:extLst>
          </p:cNvPr>
          <p:cNvSpPr txBox="1"/>
          <p:nvPr/>
        </p:nvSpPr>
        <p:spPr>
          <a:xfrm>
            <a:off x="449442" y="1041023"/>
            <a:ext cx="11742558" cy="5816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zh-CN" altLang="en-US" sz="2400" b="1" dirty="0">
                <a:solidFill>
                  <a:srgbClr val="8C0F00"/>
                </a:solidFill>
                <a:latin typeface="Songti TC" panose="02010600040101010101" pitchFamily="2" charset="-120"/>
                <a:ea typeface="Songti TC" panose="02010600040101010101" pitchFamily="2" charset="-120"/>
              </a:rPr>
              <a:t>新的优势</a:t>
            </a:r>
            <a:endParaRPr lang="en-US" altLang="zh-CN" sz="2400" b="1" dirty="0">
              <a:solidFill>
                <a:srgbClr val="8C0F00"/>
              </a:solidFill>
              <a:latin typeface="Songti TC" panose="02010600040101010101" pitchFamily="2" charset="-120"/>
              <a:ea typeface="Songti TC" panose="02010600040101010101" pitchFamily="2" charset="-120"/>
            </a:endParaRPr>
          </a:p>
          <a:p>
            <a:pPr marL="342900" indent="-342900">
              <a:spcBef>
                <a:spcPts val="600"/>
              </a:spcBef>
              <a:buFont typeface="Wingdings" pitchFamily="2" charset="2"/>
              <a:buChar char="ü"/>
            </a:pPr>
            <a:r>
              <a:rPr lang="zh-CN" altLang="en-US" sz="2400" b="1" dirty="0">
                <a:latin typeface="Songti TC" panose="02010600040101010101" pitchFamily="2" charset="-120"/>
                <a:ea typeface="Songti TC" panose="02010600040101010101" pitchFamily="2" charset="-120"/>
              </a:rPr>
              <a:t>摆脱</a:t>
            </a:r>
            <a:r>
              <a:rPr lang="zh-CN" altLang="en-CN" sz="2400" b="1" dirty="0">
                <a:latin typeface="Songti TC" panose="02010600040101010101" pitchFamily="2" charset="-120"/>
                <a:ea typeface="Songti TC" panose="02010600040101010101" pitchFamily="2" charset="-120"/>
              </a:rPr>
              <a:t>了</a:t>
            </a:r>
            <a:r>
              <a:rPr lang="zh-CN" altLang="en-US" sz="2400" b="1" dirty="0">
                <a:latin typeface="Songti TC" panose="02010600040101010101" pitchFamily="2" charset="-120"/>
                <a:ea typeface="Songti TC" panose="02010600040101010101" pitchFamily="2" charset="-120"/>
              </a:rPr>
              <a:t>贫困陷阱，经费宽裕</a:t>
            </a:r>
            <a:endParaRPr lang="en-US" sz="2400" dirty="0">
              <a:latin typeface="Songti TC" panose="02010600040101010101" pitchFamily="2" charset="-120"/>
              <a:ea typeface="Songti TC" panose="02010600040101010101" pitchFamily="2" charset="-120"/>
            </a:endParaRPr>
          </a:p>
          <a:p>
            <a:pPr marL="342900" indent="-342900">
              <a:spcBef>
                <a:spcPts val="600"/>
              </a:spcBef>
              <a:buFont typeface="Wingdings" pitchFamily="2" charset="2"/>
              <a:buChar char="ü"/>
            </a:pPr>
            <a:r>
              <a:rPr lang="en-US" sz="2400" b="1" dirty="0" err="1">
                <a:latin typeface="Songti TC" panose="02010600040101010101" pitchFamily="2" charset="-120"/>
                <a:ea typeface="Songti TC" panose="02010600040101010101" pitchFamily="2" charset="-120"/>
              </a:rPr>
              <a:t>实验室建设基本完备</a:t>
            </a:r>
            <a:r>
              <a:rPr lang="zh-CN" altLang="en-US" sz="2400" b="1" dirty="0">
                <a:latin typeface="Songti TC" panose="02010600040101010101" pitchFamily="2" charset="-120"/>
                <a:ea typeface="Songti TC" panose="02010600040101010101" pitchFamily="2" charset="-120"/>
              </a:rPr>
              <a:t>，不再“从零开始”</a:t>
            </a:r>
            <a:endParaRPr lang="en-US" altLang="zh-CN" sz="2400" b="1" dirty="0">
              <a:latin typeface="Songti TC" panose="02010600040101010101" pitchFamily="2" charset="-120"/>
              <a:ea typeface="Songti TC" panose="02010600040101010101" pitchFamily="2" charset="-120"/>
            </a:endParaRPr>
          </a:p>
          <a:p>
            <a:pPr marL="342900" indent="-342900">
              <a:spcBef>
                <a:spcPts val="600"/>
              </a:spcBef>
              <a:buFont typeface="Wingdings" pitchFamily="2" charset="2"/>
              <a:buChar char="ü"/>
            </a:pPr>
            <a:r>
              <a:rPr lang="zh-CN" altLang="en-US" sz="2400" b="1" dirty="0">
                <a:latin typeface="Songti TC" panose="02010600040101010101" pitchFamily="2" charset="-120"/>
                <a:ea typeface="Songti TC" panose="02010600040101010101" pitchFamily="2" charset="-120"/>
              </a:rPr>
              <a:t>大多数人基本完成了博士低年级课程，脱离了白丁状态</a:t>
            </a:r>
            <a:endParaRPr lang="en-US" altLang="zh-CN" sz="2400" b="1" dirty="0">
              <a:latin typeface="Songti TC" panose="02010600040101010101" pitchFamily="2" charset="-120"/>
              <a:ea typeface="Songti TC" panose="02010600040101010101" pitchFamily="2" charset="-120"/>
            </a:endParaRPr>
          </a:p>
          <a:p>
            <a:pPr marL="342900" indent="-342900">
              <a:spcBef>
                <a:spcPts val="600"/>
              </a:spcBef>
              <a:buFont typeface="Wingdings" pitchFamily="2" charset="2"/>
              <a:buChar char="ü"/>
            </a:pPr>
            <a:r>
              <a:rPr lang="en-CN" sz="2400" b="1" dirty="0">
                <a:latin typeface="Songti TC" panose="02010600040101010101" pitchFamily="2" charset="-120"/>
                <a:ea typeface="Songti TC" panose="02010600040101010101" pitchFamily="2" charset="-120"/>
              </a:rPr>
              <a:t>PI提前完成了六年考核经费指标</a:t>
            </a:r>
            <a:r>
              <a:rPr lang="zh-CN" altLang="en-US" sz="2400" b="1" dirty="0">
                <a:latin typeface="Songti TC" panose="02010600040101010101" pitchFamily="2" charset="-120"/>
                <a:ea typeface="Songti TC" panose="02010600040101010101" pitchFamily="2" charset="-120"/>
              </a:rPr>
              <a:t>，</a:t>
            </a:r>
            <a:r>
              <a:rPr lang="en-CN" sz="2400" b="1" dirty="0">
                <a:latin typeface="Songti TC" panose="02010600040101010101" pitchFamily="2" charset="-120"/>
                <a:ea typeface="Songti TC" panose="02010600040101010101" pitchFamily="2" charset="-120"/>
              </a:rPr>
              <a:t>从项目申请中脱身</a:t>
            </a:r>
            <a:r>
              <a:rPr lang="zh-CN" altLang="en-US" sz="2400" b="1" dirty="0">
                <a:latin typeface="Songti TC" panose="02010600040101010101" pitchFamily="2" charset="-120"/>
                <a:ea typeface="Songti TC" panose="02010600040101010101" pitchFamily="2" charset="-120"/>
              </a:rPr>
              <a:t>，可以更多投入科研</a:t>
            </a:r>
            <a:endParaRPr lang="en-US" sz="2400" dirty="0">
              <a:latin typeface="Songti TC" panose="02010600040101010101" pitchFamily="2" charset="-120"/>
              <a:ea typeface="Songti TC" panose="02010600040101010101" pitchFamily="2" charset="-120"/>
            </a:endParaRPr>
          </a:p>
          <a:p>
            <a:pPr>
              <a:spcBef>
                <a:spcPts val="600"/>
              </a:spcBef>
            </a:pPr>
            <a:endParaRPr lang="en-US" sz="1100" dirty="0">
              <a:latin typeface="Songti TC" panose="02010600040101010101" pitchFamily="2" charset="-120"/>
              <a:ea typeface="Songti TC" panose="02010600040101010101" pitchFamily="2" charset="-120"/>
            </a:endParaRPr>
          </a:p>
          <a:p>
            <a:pPr>
              <a:spcBef>
                <a:spcPts val="600"/>
              </a:spcBef>
            </a:pPr>
            <a:r>
              <a:rPr lang="en-US" sz="2400" b="1" dirty="0" err="1">
                <a:solidFill>
                  <a:srgbClr val="8C0F00"/>
                </a:solidFill>
                <a:latin typeface="Songti TC" panose="02010600040101010101" pitchFamily="2" charset="-120"/>
                <a:ea typeface="Songti TC" panose="02010600040101010101" pitchFamily="2" charset="-120"/>
              </a:rPr>
              <a:t>新的挑战</a:t>
            </a:r>
            <a:endParaRPr lang="en-US" sz="2400" b="1" dirty="0">
              <a:solidFill>
                <a:srgbClr val="8C0F00"/>
              </a:solidFill>
              <a:latin typeface="Songti TC" panose="02010600040101010101" pitchFamily="2" charset="-120"/>
              <a:ea typeface="Songti TC" panose="02010600040101010101" pitchFamily="2" charset="-120"/>
            </a:endParaRP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CN" altLang="zh-CN" sz="2400" b="1" dirty="0">
                <a:latin typeface="Songti TC" panose="02010600040101010101" pitchFamily="2" charset="-120"/>
                <a:ea typeface="Songti TC" panose="02010600040101010101" pitchFamily="2" charset="-120"/>
              </a:rPr>
              <a:t>PI</a:t>
            </a:r>
            <a:r>
              <a:rPr lang="zh-CN" altLang="en-CN" sz="2400" b="1" dirty="0">
                <a:latin typeface="Songti TC" panose="02010600040101010101" pitchFamily="2" charset="-120"/>
                <a:ea typeface="Songti TC" panose="02010600040101010101" pitchFamily="2" charset="-120"/>
              </a:rPr>
              <a:t>教学</a:t>
            </a:r>
            <a:r>
              <a:rPr lang="zh-CN" altLang="en-US" sz="2400" b="1" dirty="0">
                <a:latin typeface="Songti TC" panose="02010600040101010101" pitchFamily="2" charset="-120"/>
                <a:ea typeface="Songti TC" panose="02010600040101010101" pitchFamily="2" charset="-120"/>
              </a:rPr>
              <a:t>行政负担</a:t>
            </a:r>
            <a:endParaRPr lang="en-US" altLang="zh-CN" sz="2400" b="1" dirty="0">
              <a:latin typeface="Songti TC" panose="02010600040101010101" pitchFamily="2" charset="-120"/>
              <a:ea typeface="Songti TC" panose="02010600040101010101" pitchFamily="2" charset="-120"/>
            </a:endParaRPr>
          </a:p>
          <a:p>
            <a:pPr marL="742950" lvl="1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zh-CN" altLang="en-US" sz="2400" b="1" dirty="0">
                <a:latin typeface="Songti TC" panose="02010600040101010101" pitchFamily="2" charset="-120"/>
                <a:ea typeface="Songti TC" panose="02010600040101010101" pitchFamily="2" charset="-120"/>
              </a:rPr>
              <a:t>教学负担：两门必修课</a:t>
            </a:r>
            <a:r>
              <a:rPr lang="en-US" altLang="zh-CN" sz="2400" b="1" dirty="0">
                <a:latin typeface="Songti TC" panose="02010600040101010101" pitchFamily="2" charset="-120"/>
                <a:ea typeface="Songti TC" panose="02010600040101010101" pitchFamily="2" charset="-120"/>
              </a:rPr>
              <a:t>《</a:t>
            </a:r>
            <a:r>
              <a:rPr lang="zh-CN" altLang="en-US" sz="2400" b="1" dirty="0">
                <a:latin typeface="Songti TC" panose="02010600040101010101" pitchFamily="2" charset="-120"/>
                <a:ea typeface="Songti TC" panose="02010600040101010101" pitchFamily="2" charset="-120"/>
              </a:rPr>
              <a:t>渗流物理</a:t>
            </a:r>
            <a:r>
              <a:rPr lang="en-US" altLang="zh-CN" sz="2400" b="1" dirty="0">
                <a:latin typeface="Songti TC" panose="02010600040101010101" pitchFamily="2" charset="-120"/>
                <a:ea typeface="Songti TC" panose="02010600040101010101" pitchFamily="2" charset="-120"/>
              </a:rPr>
              <a:t>》《</a:t>
            </a:r>
            <a:r>
              <a:rPr lang="zh-CN" altLang="en-US" sz="2400" b="1" dirty="0">
                <a:latin typeface="Songti TC" panose="02010600040101010101" pitchFamily="2" charset="-120"/>
                <a:ea typeface="Songti TC" panose="02010600040101010101" pitchFamily="2" charset="-120"/>
              </a:rPr>
              <a:t>化工原理</a:t>
            </a:r>
            <a:r>
              <a:rPr lang="en-US" altLang="zh-CN" sz="2400" b="1" dirty="0">
                <a:latin typeface="Songti TC" panose="02010600040101010101" pitchFamily="2" charset="-120"/>
                <a:ea typeface="Songti TC" panose="02010600040101010101" pitchFamily="2" charset="-120"/>
              </a:rPr>
              <a:t>》</a:t>
            </a:r>
            <a:r>
              <a:rPr lang="zh-CN" altLang="en-US" sz="2400" b="1" dirty="0">
                <a:latin typeface="Songti TC" panose="02010600040101010101" pitchFamily="2" charset="-120"/>
                <a:ea typeface="Songti TC" panose="02010600040101010101" pitchFamily="2" charset="-120"/>
              </a:rPr>
              <a:t>，并兼任</a:t>
            </a:r>
            <a:r>
              <a:rPr lang="en-US" altLang="zh-CN" sz="2400" b="1" dirty="0">
                <a:latin typeface="Songti TC" panose="02010600040101010101" pitchFamily="2" charset="-120"/>
                <a:ea typeface="Songti TC" panose="02010600040101010101" pitchFamily="2" charset="-120"/>
              </a:rPr>
              <a:t>20</a:t>
            </a:r>
            <a:r>
              <a:rPr lang="zh-CN" altLang="en-US" sz="2400" b="1" dirty="0">
                <a:latin typeface="Songti TC" panose="02010600040101010101" pitchFamily="2" charset="-120"/>
                <a:ea typeface="Songti TC" panose="02010600040101010101" pitchFamily="2" charset="-120"/>
              </a:rPr>
              <a:t>级班主任</a:t>
            </a:r>
            <a:endParaRPr lang="en-US" altLang="zh-CN" sz="2400" b="1" dirty="0">
              <a:latin typeface="Songti TC" panose="02010600040101010101" pitchFamily="2" charset="-120"/>
              <a:ea typeface="Songti TC" panose="02010600040101010101" pitchFamily="2" charset="-120"/>
            </a:endParaRPr>
          </a:p>
          <a:p>
            <a:pPr marL="742950" lvl="1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400" b="1" dirty="0" err="1">
                <a:latin typeface="Songti TC" panose="02010600040101010101" pitchFamily="2" charset="-120"/>
                <a:ea typeface="Songti TC" panose="02010600040101010101" pitchFamily="2" charset="-120"/>
              </a:rPr>
              <a:t>行政负担</a:t>
            </a:r>
            <a:r>
              <a:rPr lang="zh-CN" altLang="en-US" sz="2400" b="1" dirty="0">
                <a:latin typeface="Songti TC" panose="02010600040101010101" pitchFamily="2" charset="-120"/>
                <a:ea typeface="Songti TC" panose="02010600040101010101" pitchFamily="2" charset="-120"/>
              </a:rPr>
              <a:t>：</a:t>
            </a:r>
            <a:r>
              <a:rPr lang="en-CN" sz="2400" b="1" dirty="0">
                <a:latin typeface="Songti TC" panose="02010600040101010101" pitchFamily="2" charset="-120"/>
                <a:ea typeface="Songti TC" panose="02010600040101010101" pitchFamily="2" charset="-120"/>
              </a:rPr>
              <a:t>担任能源系副系主任</a:t>
            </a:r>
            <a:r>
              <a:rPr lang="zh-CN" altLang="en-US" sz="2400" b="1" dirty="0">
                <a:latin typeface="Songti TC" panose="02010600040101010101" pitchFamily="2" charset="-120"/>
                <a:ea typeface="Songti TC" panose="02010600040101010101" pitchFamily="2" charset="-120"/>
              </a:rPr>
              <a:t>、党支部书记</a:t>
            </a:r>
            <a:endParaRPr lang="en-US" altLang="zh-CN" sz="2400" b="1" dirty="0">
              <a:latin typeface="Songti TC" panose="02010600040101010101" pitchFamily="2" charset="-120"/>
              <a:ea typeface="Songti TC" panose="02010600040101010101" pitchFamily="2" charset="-120"/>
            </a:endParaRP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zh-CN" altLang="en-US" sz="2400" b="1" dirty="0">
                <a:latin typeface="Songti TC" panose="02010600040101010101" pitchFamily="2" charset="-120"/>
                <a:ea typeface="Songti TC" panose="02010600040101010101" pitchFamily="2" charset="-120"/>
              </a:rPr>
              <a:t>项目的管理和推进</a:t>
            </a:r>
            <a:endParaRPr lang="en-US" altLang="zh-CN" sz="2400" b="1" dirty="0">
              <a:latin typeface="Songti TC" panose="02010600040101010101" pitchFamily="2" charset="-120"/>
              <a:ea typeface="Songti TC" panose="02010600040101010101" pitchFamily="2" charset="-120"/>
            </a:endParaRPr>
          </a:p>
          <a:p>
            <a:pPr marL="742950" lvl="1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400" b="1" dirty="0" err="1">
                <a:latin typeface="Songti TC" panose="02010600040101010101" pitchFamily="2" charset="-120"/>
                <a:ea typeface="Songti TC" panose="02010600040101010101" pitchFamily="2" charset="-120"/>
              </a:rPr>
              <a:t>国家重点研发计划</a:t>
            </a:r>
            <a:r>
              <a:rPr lang="zh-CN" altLang="en-US" sz="2400" b="1" dirty="0">
                <a:latin typeface="Songti TC" panose="02010600040101010101" pitchFamily="2" charset="-120"/>
                <a:ea typeface="Songti TC" panose="02010600040101010101" pitchFamily="2" charset="-120"/>
              </a:rPr>
              <a:t>：指标严苛，经费管理严格，进度必须保障</a:t>
            </a:r>
            <a:endParaRPr lang="en-US" altLang="zh-CN" sz="2400" b="1" dirty="0">
              <a:latin typeface="Songti TC" panose="02010600040101010101" pitchFamily="2" charset="-120"/>
              <a:ea typeface="Songti TC" panose="02010600040101010101" pitchFamily="2" charset="-120"/>
            </a:endParaRPr>
          </a:p>
          <a:p>
            <a:pPr marL="742950" lvl="1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CN" sz="2400" b="1" dirty="0">
                <a:latin typeface="Songti TC" panose="02010600040101010101" pitchFamily="2" charset="-120"/>
                <a:ea typeface="Songti TC" panose="02010600040101010101" pitchFamily="2" charset="-120"/>
              </a:rPr>
              <a:t>中石油和中石化项目</a:t>
            </a:r>
            <a:r>
              <a:rPr lang="zh-CN" altLang="en-US" sz="2400" b="1" dirty="0">
                <a:latin typeface="Songti TC" panose="02010600040101010101" pitchFamily="2" charset="-120"/>
                <a:ea typeface="Songti TC" panose="02010600040101010101" pitchFamily="2" charset="-120"/>
              </a:rPr>
              <a:t>：涉及信誉，时间紧迫</a:t>
            </a:r>
            <a:endParaRPr lang="en-US" sz="2400" b="1" dirty="0">
              <a:latin typeface="Songti TC" panose="02010600040101010101" pitchFamily="2" charset="-120"/>
              <a:ea typeface="Songti TC" panose="02010600040101010101" pitchFamily="2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0399761"/>
      </p:ext>
    </p:extLst>
  </p:cSld>
  <p:clrMapOvr>
    <a:masterClrMapping/>
  </p:clrMapOvr>
  <p:transition spd="slow">
    <p:wip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C:\Users\GAOP\Desktop\figure 4\f4 - Copy.tif">
            <a:extLst>
              <a:ext uri="{FF2B5EF4-FFF2-40B4-BE49-F238E27FC236}">
                <a16:creationId xmlns:a16="http://schemas.microsoft.com/office/drawing/2014/main" id="{28614E88-6700-A64A-8C5F-20902401F9D1}"/>
              </a:ext>
            </a:extLst>
          </p:cNvPr>
          <p:cNvPicPr>
            <a:picLocks noChangeArrowheads="1"/>
          </p:cNvPicPr>
          <p:nvPr/>
        </p:nvPicPr>
        <p:blipFill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5400000" flipV="1">
            <a:off x="6074454" y="-4810395"/>
            <a:ext cx="69491" cy="115650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标题 1">
            <a:extLst>
              <a:ext uri="{FF2B5EF4-FFF2-40B4-BE49-F238E27FC236}">
                <a16:creationId xmlns:a16="http://schemas.microsoft.com/office/drawing/2014/main" id="{1EE9D604-C7BB-1E46-9C85-E975C0D979D8}"/>
              </a:ext>
            </a:extLst>
          </p:cNvPr>
          <p:cNvSpPr txBox="1">
            <a:spLocks/>
          </p:cNvSpPr>
          <p:nvPr/>
        </p:nvSpPr>
        <p:spPr>
          <a:xfrm>
            <a:off x="623392" y="225126"/>
            <a:ext cx="10971616" cy="647521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defTabSz="457200"/>
            <a:r>
              <a:rPr lang="en-US" altLang="zh-CN" sz="3600" b="1" dirty="0">
                <a:solidFill>
                  <a:schemeClr val="tx2">
                    <a:lumMod val="50000"/>
                  </a:schemeClr>
                </a:solidFill>
                <a:latin typeface="Microsoft YaHei" charset="-122"/>
                <a:ea typeface="Microsoft YaHei" charset="-122"/>
              </a:rPr>
              <a:t>2022</a:t>
            </a:r>
            <a:r>
              <a:rPr lang="zh-CN" altLang="en-US" sz="3600" b="1" dirty="0">
                <a:solidFill>
                  <a:schemeClr val="tx2">
                    <a:lumMod val="50000"/>
                  </a:schemeClr>
                </a:solidFill>
                <a:latin typeface="Microsoft YaHei" charset="-122"/>
                <a:ea typeface="Microsoft YaHei" charset="-122"/>
              </a:rPr>
              <a:t>的科研展望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CD02764-A60C-794F-B454-2D033C3335E8}"/>
              </a:ext>
            </a:extLst>
          </p:cNvPr>
          <p:cNvSpPr txBox="1"/>
          <p:nvPr/>
        </p:nvSpPr>
        <p:spPr>
          <a:xfrm>
            <a:off x="421192" y="1017143"/>
            <a:ext cx="11168442" cy="67838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zh-CN" altLang="en-US" sz="2400" b="1" dirty="0">
                <a:latin typeface="Songti TC" panose="02010600040101010101" pitchFamily="2" charset="-120"/>
                <a:ea typeface="Songti TC" panose="02010600040101010101" pitchFamily="2" charset="-120"/>
              </a:rPr>
              <a:t>除进行中的申请外，不再申请</a:t>
            </a:r>
            <a:r>
              <a:rPr lang="zh-CN" altLang="en-CN" sz="2400" b="1" dirty="0">
                <a:latin typeface="Songti TC" panose="02010600040101010101" pitchFamily="2" charset="-120"/>
                <a:ea typeface="Songti TC" panose="02010600040101010101" pitchFamily="2" charset="-120"/>
              </a:rPr>
              <a:t>新的</a:t>
            </a:r>
            <a:r>
              <a:rPr lang="zh-CN" altLang="en-US" sz="2400" b="1" dirty="0">
                <a:latin typeface="Songti TC" panose="02010600040101010101" pitchFamily="2" charset="-120"/>
                <a:ea typeface="Songti TC" panose="02010600040101010101" pitchFamily="2" charset="-120"/>
              </a:rPr>
              <a:t>项目和基金 </a:t>
            </a:r>
            <a:endParaRPr lang="en-US" altLang="zh-CN" sz="2400" b="1" dirty="0">
              <a:latin typeface="Songti TC" panose="02010600040101010101" pitchFamily="2" charset="-120"/>
              <a:ea typeface="Songti TC" panose="02010600040101010101" pitchFamily="2" charset="-120"/>
            </a:endParaRPr>
          </a:p>
          <a:p>
            <a:pPr marL="285750" indent="-28575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zh-CN" altLang="en-US" sz="2400" b="1" dirty="0">
                <a:latin typeface="Songti TC" panose="02010600040101010101" pitchFamily="2" charset="-120"/>
                <a:ea typeface="Songti TC" panose="02010600040101010101" pitchFamily="2" charset="-120"/>
              </a:rPr>
              <a:t>在研横向项目收官：乳液（石大华东）；裂缝（中石油）；页岩气（中石化）</a:t>
            </a:r>
            <a:endParaRPr lang="en-US" sz="2400" b="1" dirty="0">
              <a:latin typeface="Songti TC" panose="02010600040101010101" pitchFamily="2" charset="-120"/>
              <a:ea typeface="Songti TC" panose="02010600040101010101" pitchFamily="2" charset="-120"/>
            </a:endParaRPr>
          </a:p>
          <a:p>
            <a:pPr marL="285750" indent="-28575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en-CN" sz="2400" b="1" u="sng" dirty="0">
                <a:solidFill>
                  <a:srgbClr val="8C0F00"/>
                </a:solidFill>
                <a:latin typeface="Songti TC" panose="02010600040101010101" pitchFamily="2" charset="-120"/>
                <a:ea typeface="Songti TC" panose="02010600040101010101" pitchFamily="2" charset="-120"/>
              </a:rPr>
              <a:t>第一批科研成果见刊</a:t>
            </a:r>
            <a:r>
              <a:rPr lang="zh-CN" altLang="en-US" sz="2400" b="1" u="sng" dirty="0">
                <a:solidFill>
                  <a:srgbClr val="8C0F00"/>
                </a:solidFill>
                <a:latin typeface="Songti TC" panose="02010600040101010101" pitchFamily="2" charset="-120"/>
                <a:ea typeface="Songti TC" panose="02010600040101010101" pitchFamily="2" charset="-120"/>
              </a:rPr>
              <a:t> （</a:t>
            </a:r>
            <a:r>
              <a:rPr lang="en-US" altLang="zh-CN" sz="2400" b="1" u="sng" dirty="0">
                <a:solidFill>
                  <a:srgbClr val="8C0F00"/>
                </a:solidFill>
                <a:latin typeface="Songti TC" panose="02010600040101010101" pitchFamily="2" charset="-120"/>
                <a:ea typeface="Songti TC" panose="02010600040101010101" pitchFamily="2" charset="-120"/>
              </a:rPr>
              <a:t>5+</a:t>
            </a:r>
            <a:r>
              <a:rPr lang="zh-CN" altLang="en-US" sz="2400" b="1" u="sng" dirty="0">
                <a:solidFill>
                  <a:srgbClr val="8C0F00"/>
                </a:solidFill>
                <a:latin typeface="Songti TC" panose="02010600040101010101" pitchFamily="2" charset="-120"/>
                <a:ea typeface="Songti TC" panose="02010600040101010101" pitchFamily="2" charset="-120"/>
              </a:rPr>
              <a:t>篇）</a:t>
            </a:r>
            <a:endParaRPr lang="en-US" altLang="zh-CN" sz="2400" b="1" u="sng" dirty="0">
              <a:solidFill>
                <a:srgbClr val="8C0F00"/>
              </a:solidFill>
              <a:latin typeface="Songti TC" panose="02010600040101010101" pitchFamily="2" charset="-120"/>
              <a:ea typeface="Songti TC" panose="02010600040101010101" pitchFamily="2" charset="-120"/>
            </a:endParaRPr>
          </a:p>
          <a:p>
            <a:pPr marL="285750" indent="-28575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zh-CN" altLang="en-US" sz="2400" b="1" u="sng" dirty="0">
                <a:solidFill>
                  <a:srgbClr val="8C0F00"/>
                </a:solidFill>
                <a:latin typeface="Songti TC" panose="02010600040101010101" pitchFamily="2" charset="-120"/>
                <a:ea typeface="Songti TC" panose="02010600040101010101" pitchFamily="2" charset="-120"/>
              </a:rPr>
              <a:t>国际国内会议：</a:t>
            </a:r>
            <a:r>
              <a:rPr lang="en-US" altLang="zh-CN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Songti TC" panose="02010600040101010101" pitchFamily="2" charset="-120"/>
                <a:ea typeface="Songti TC" panose="02010600040101010101" pitchFamily="2" charset="-120"/>
              </a:rPr>
              <a:t>InterPore2022; AGU2022; </a:t>
            </a:r>
            <a:r>
              <a:rPr lang="zh-CN" altLang="en-US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Songti TC" panose="02010600040101010101" pitchFamily="2" charset="-120"/>
                <a:ea typeface="Songti TC" panose="02010600040101010101" pitchFamily="2" charset="-120"/>
              </a:rPr>
              <a:t>第十二届流体力学会议；渗流力学大会</a:t>
            </a:r>
            <a:endParaRPr lang="en-US" sz="2400" b="1" u="sng" dirty="0">
              <a:solidFill>
                <a:srgbClr val="8C0F00"/>
              </a:solidFill>
              <a:latin typeface="Songti TC" panose="02010600040101010101" pitchFamily="2" charset="-120"/>
              <a:ea typeface="Songti TC" panose="02010600040101010101" pitchFamily="2" charset="-120"/>
            </a:endParaRPr>
          </a:p>
          <a:p>
            <a:pPr marL="285750" indent="-28575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en-US" sz="2400" b="1" u="sng" dirty="0" err="1">
                <a:solidFill>
                  <a:srgbClr val="8C0F00"/>
                </a:solidFill>
                <a:latin typeface="Songti TC" panose="02010600040101010101" pitchFamily="2" charset="-120"/>
                <a:ea typeface="Songti TC" panose="02010600040101010101" pitchFamily="2" charset="-120"/>
              </a:rPr>
              <a:t>培养节点</a:t>
            </a:r>
            <a:endParaRPr lang="en-US" altLang="zh-CN" sz="2400" b="1" u="sng" dirty="0">
              <a:solidFill>
                <a:srgbClr val="8C0F00"/>
              </a:solidFill>
              <a:latin typeface="Songti TC" panose="02010600040101010101" pitchFamily="2" charset="-120"/>
              <a:ea typeface="Songti TC" panose="02010600040101010101" pitchFamily="2" charset="-120"/>
            </a:endParaRPr>
          </a:p>
          <a:p>
            <a:pPr marL="742950" lvl="1" indent="-28575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zh-CN" altLang="en-US" sz="2400" b="1" dirty="0">
                <a:latin typeface="Songti TC" panose="02010600040101010101" pitchFamily="2" charset="-120"/>
                <a:ea typeface="Songti TC" panose="02010600040101010101" pitchFamily="2" charset="-120"/>
              </a:rPr>
              <a:t>申请基金委青年项目：张严冬，</a:t>
            </a:r>
            <a:r>
              <a:rPr lang="zh-CN" altLang="en-CN" sz="2400" b="1" dirty="0">
                <a:latin typeface="Songti TC" panose="02010600040101010101" pitchFamily="2" charset="-120"/>
                <a:ea typeface="Songti TC" panose="02010600040101010101" pitchFamily="2" charset="-120"/>
              </a:rPr>
              <a:t>杨伟</a:t>
            </a:r>
            <a:endParaRPr lang="en-US" altLang="zh-CN" sz="2400" b="1" dirty="0">
              <a:latin typeface="Songti TC" panose="02010600040101010101" pitchFamily="2" charset="-120"/>
              <a:ea typeface="Songti TC" panose="02010600040101010101" pitchFamily="2" charset="-120"/>
            </a:endParaRPr>
          </a:p>
          <a:p>
            <a:pPr marL="742950" lvl="1" indent="-28575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zh-CN" altLang="en-US" sz="2400" b="1" dirty="0">
                <a:latin typeface="Songti TC" panose="02010600040101010101" pitchFamily="2" charset="-120"/>
                <a:ea typeface="Songti TC" panose="02010600040101010101" pitchFamily="2" charset="-120"/>
              </a:rPr>
              <a:t>博士开题：孙润轩，郑帅，</a:t>
            </a:r>
            <a:r>
              <a:rPr lang="zh-CN" altLang="en-CN" sz="2400" b="1" dirty="0">
                <a:latin typeface="Songti TC" panose="02010600040101010101" pitchFamily="2" charset="-120"/>
                <a:ea typeface="Songti TC" panose="02010600040101010101" pitchFamily="2" charset="-120"/>
              </a:rPr>
              <a:t>于菲</a:t>
            </a:r>
            <a:endParaRPr lang="en-US" altLang="zh-CN" sz="2400" b="1" dirty="0">
              <a:latin typeface="Songti TC" panose="02010600040101010101" pitchFamily="2" charset="-120"/>
              <a:ea typeface="Songti TC" panose="02010600040101010101" pitchFamily="2" charset="-120"/>
            </a:endParaRPr>
          </a:p>
          <a:p>
            <a:pPr marL="742950" lvl="1" indent="-28575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en-US" sz="2400" b="1" dirty="0" err="1">
                <a:latin typeface="Songti TC" panose="02010600040101010101" pitchFamily="2" charset="-120"/>
                <a:ea typeface="Songti TC" panose="02010600040101010101" pitchFamily="2" charset="-120"/>
              </a:rPr>
              <a:t>博士生综合考试</a:t>
            </a:r>
            <a:r>
              <a:rPr lang="zh-CN" altLang="en-US" sz="2400" b="1" dirty="0">
                <a:latin typeface="Songti TC" panose="02010600040101010101" pitchFamily="2" charset="-120"/>
                <a:ea typeface="Songti TC" panose="02010600040101010101" pitchFamily="2" charset="-120"/>
              </a:rPr>
              <a:t>：王传玺</a:t>
            </a:r>
            <a:endParaRPr lang="en-US" altLang="zh-CN" sz="2400" b="1" dirty="0">
              <a:latin typeface="Songti TC" panose="02010600040101010101" pitchFamily="2" charset="-120"/>
              <a:ea typeface="Songti TC" panose="02010600040101010101" pitchFamily="2" charset="-120"/>
            </a:endParaRPr>
          </a:p>
          <a:p>
            <a:pPr marL="742950" lvl="1" indent="-28575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zh-CN" altLang="en-US" sz="2400" b="1" dirty="0">
                <a:latin typeface="Songti TC" panose="02010600040101010101" pitchFamily="2" charset="-120"/>
                <a:ea typeface="Songti TC" panose="02010600040101010101" pitchFamily="2" charset="-120"/>
              </a:rPr>
              <a:t>课程学习评估：</a:t>
            </a:r>
            <a:r>
              <a:rPr lang="zh-CN" altLang="en-CN" sz="2400" b="1" dirty="0">
                <a:latin typeface="Songti TC" panose="02010600040101010101" pitchFamily="2" charset="-120"/>
                <a:ea typeface="Songti TC" panose="02010600040101010101" pitchFamily="2" charset="-120"/>
              </a:rPr>
              <a:t>王瑜敏</a:t>
            </a:r>
            <a:r>
              <a:rPr lang="zh-CN" altLang="en-US" sz="2400" b="1" dirty="0">
                <a:latin typeface="Songti TC" panose="02010600040101010101" pitchFamily="2" charset="-120"/>
                <a:ea typeface="Songti TC" panose="02010600040101010101" pitchFamily="2" charset="-120"/>
              </a:rPr>
              <a:t>，</a:t>
            </a:r>
            <a:r>
              <a:rPr lang="zh-CN" altLang="en-CN" sz="2400" b="1" dirty="0">
                <a:latin typeface="Songti TC" panose="02010600040101010101" pitchFamily="2" charset="-120"/>
                <a:ea typeface="Songti TC" panose="02010600040101010101" pitchFamily="2" charset="-120"/>
              </a:rPr>
              <a:t>余玥</a:t>
            </a:r>
            <a:r>
              <a:rPr lang="zh-CN" altLang="en-US" sz="2400" b="1" dirty="0">
                <a:latin typeface="Songti TC" panose="02010600040101010101" pitchFamily="2" charset="-120"/>
                <a:ea typeface="Songti TC" panose="02010600040101010101" pitchFamily="2" charset="-120"/>
              </a:rPr>
              <a:t>泓</a:t>
            </a:r>
            <a:r>
              <a:rPr lang="zh-CN" altLang="en-CN" sz="2400" b="1" dirty="0">
                <a:latin typeface="Songti TC" panose="02010600040101010101" pitchFamily="2" charset="-120"/>
                <a:ea typeface="Songti TC" panose="02010600040101010101" pitchFamily="2" charset="-120"/>
              </a:rPr>
              <a:t>江</a:t>
            </a:r>
            <a:endParaRPr lang="en-US" sz="2400" b="1" dirty="0">
              <a:latin typeface="Songti TC" panose="02010600040101010101" pitchFamily="2" charset="-120"/>
              <a:ea typeface="Songti TC" panose="02010600040101010101" pitchFamily="2" charset="-120"/>
            </a:endParaRPr>
          </a:p>
          <a:p>
            <a:pPr marL="285750" indent="-28575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en-US" sz="2400" b="1" u="sng" dirty="0" err="1">
                <a:solidFill>
                  <a:srgbClr val="8C0F00"/>
                </a:solidFill>
                <a:latin typeface="Songti TC" panose="02010600040101010101" pitchFamily="2" charset="-120"/>
                <a:ea typeface="Songti TC" panose="02010600040101010101" pitchFamily="2" charset="-120"/>
              </a:rPr>
              <a:t>人员补充</a:t>
            </a:r>
            <a:endParaRPr lang="en-US" sz="2400" b="1" u="sng" dirty="0">
              <a:solidFill>
                <a:srgbClr val="8C0F00"/>
              </a:solidFill>
              <a:latin typeface="Songti TC" panose="02010600040101010101" pitchFamily="2" charset="-120"/>
              <a:ea typeface="Songti TC" panose="02010600040101010101" pitchFamily="2" charset="-120"/>
            </a:endParaRPr>
          </a:p>
          <a:p>
            <a:pPr marL="742950" lvl="1" indent="-28575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en-US" altLang="zh-CN" sz="2400" b="1" dirty="0">
                <a:latin typeface="Songti TC" panose="02010600040101010101" pitchFamily="2" charset="-120"/>
                <a:ea typeface="Songti TC" panose="02010600040101010101" pitchFamily="2" charset="-120"/>
              </a:rPr>
              <a:t>2022</a:t>
            </a:r>
            <a:r>
              <a:rPr lang="zh-CN" altLang="en-US" sz="2400" b="1" dirty="0">
                <a:latin typeface="Songti TC" panose="02010600040101010101" pitchFamily="2" charset="-120"/>
                <a:ea typeface="Songti TC" panose="02010600040101010101" pitchFamily="2" charset="-120"/>
              </a:rPr>
              <a:t>年入学申请</a:t>
            </a:r>
            <a:r>
              <a:rPr lang="en-US" altLang="zh-CN" sz="2400" b="1" dirty="0">
                <a:latin typeface="Songti TC" panose="02010600040101010101" pitchFamily="2" charset="-120"/>
                <a:ea typeface="Songti TC" panose="02010600040101010101" pitchFamily="2" charset="-120"/>
              </a:rPr>
              <a:t>-</a:t>
            </a:r>
            <a:r>
              <a:rPr lang="zh-CN" altLang="en-US" sz="2400" b="1" dirty="0">
                <a:latin typeface="Songti TC" panose="02010600040101010101" pitchFamily="2" charset="-120"/>
                <a:ea typeface="Songti TC" panose="02010600040101010101" pitchFamily="2" charset="-120"/>
              </a:rPr>
              <a:t>审核制博士</a:t>
            </a:r>
            <a:r>
              <a:rPr lang="en-US" altLang="zh-CN" sz="2400" b="1" dirty="0">
                <a:latin typeface="Songti TC" panose="02010600040101010101" pitchFamily="2" charset="-120"/>
                <a:ea typeface="Songti TC" panose="02010600040101010101" pitchFamily="2" charset="-120"/>
              </a:rPr>
              <a:t>1</a:t>
            </a:r>
            <a:r>
              <a:rPr lang="zh-CN" altLang="en-US" sz="2400" b="1" dirty="0">
                <a:latin typeface="Songti TC" panose="02010600040101010101" pitchFamily="2" charset="-120"/>
                <a:ea typeface="Songti TC" panose="02010600040101010101" pitchFamily="2" charset="-120"/>
              </a:rPr>
              <a:t>名，补充碳封存方向</a:t>
            </a:r>
            <a:endParaRPr lang="en-US" altLang="zh-CN" sz="2400" b="1" dirty="0">
              <a:latin typeface="Songti TC" panose="02010600040101010101" pitchFamily="2" charset="-120"/>
              <a:ea typeface="Songti TC" panose="02010600040101010101" pitchFamily="2" charset="-120"/>
            </a:endParaRPr>
          </a:p>
          <a:p>
            <a:pPr marL="742950" lvl="1" indent="-28575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en-US" altLang="zh-CN" sz="2400" b="1" dirty="0">
                <a:latin typeface="Songti TC" panose="02010600040101010101" pitchFamily="2" charset="-120"/>
                <a:ea typeface="Songti TC" panose="02010600040101010101" pitchFamily="2" charset="-120"/>
              </a:rPr>
              <a:t>2023</a:t>
            </a:r>
            <a:r>
              <a:rPr lang="zh-CN" altLang="en-US" sz="2400" b="1" dirty="0">
                <a:latin typeface="Songti TC" panose="02010600040101010101" pitchFamily="2" charset="-120"/>
                <a:ea typeface="Songti TC" panose="02010600040101010101" pitchFamily="2" charset="-120"/>
              </a:rPr>
              <a:t>年度入学，夏令营直博生</a:t>
            </a:r>
            <a:r>
              <a:rPr lang="en-US" altLang="zh-CN" sz="2400" b="1" dirty="0">
                <a:latin typeface="Songti TC" panose="02010600040101010101" pitchFamily="2" charset="-120"/>
                <a:ea typeface="Songti TC" panose="02010600040101010101" pitchFamily="2" charset="-120"/>
              </a:rPr>
              <a:t>1</a:t>
            </a:r>
            <a:r>
              <a:rPr lang="zh-CN" altLang="en-US" sz="2400" b="1" dirty="0">
                <a:latin typeface="Songti TC" panose="02010600040101010101" pitchFamily="2" charset="-120"/>
                <a:ea typeface="Songti TC" panose="02010600040101010101" pitchFamily="2" charset="-120"/>
              </a:rPr>
              <a:t>名，补充太空方向</a:t>
            </a:r>
            <a:endParaRPr lang="en-US" altLang="zh-CN" sz="2400" b="1" dirty="0">
              <a:latin typeface="Songti TC" panose="02010600040101010101" pitchFamily="2" charset="-120"/>
              <a:ea typeface="Songti TC" panose="02010600040101010101" pitchFamily="2" charset="-120"/>
            </a:endParaRPr>
          </a:p>
          <a:p>
            <a:pPr marL="285750" indent="-285750">
              <a:lnSpc>
                <a:spcPct val="130000"/>
              </a:lnSpc>
              <a:buFont typeface="Arial" panose="020B0604020202020204" pitchFamily="34" charset="0"/>
              <a:buChar char="•"/>
            </a:pPr>
            <a:endParaRPr lang="en-US" sz="2400" b="1" dirty="0">
              <a:latin typeface="Songti TC" panose="02010600040101010101" pitchFamily="2" charset="-120"/>
              <a:ea typeface="Songti TC" panose="02010600040101010101" pitchFamily="2" charset="-120"/>
            </a:endParaRPr>
          </a:p>
          <a:p>
            <a:pPr marL="285750" indent="-285750">
              <a:lnSpc>
                <a:spcPct val="130000"/>
              </a:lnSpc>
              <a:buFont typeface="Arial" panose="020B0604020202020204" pitchFamily="34" charset="0"/>
              <a:buChar char="•"/>
            </a:pPr>
            <a:endParaRPr lang="en-CN" sz="2400" b="1" dirty="0">
              <a:latin typeface="Songti TC" panose="02010600040101010101" pitchFamily="2" charset="-120"/>
              <a:ea typeface="Songti TC" panose="02010600040101010101" pitchFamily="2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81968351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" dur="5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0" dur="500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C:\Users\GAOP\Desktop\figure 4\f4 - Copy.tif">
            <a:extLst>
              <a:ext uri="{FF2B5EF4-FFF2-40B4-BE49-F238E27FC236}">
                <a16:creationId xmlns:a16="http://schemas.microsoft.com/office/drawing/2014/main" id="{28614E88-6700-A64A-8C5F-20902401F9D1}"/>
              </a:ext>
            </a:extLst>
          </p:cNvPr>
          <p:cNvPicPr>
            <a:picLocks noChangeArrowheads="1"/>
          </p:cNvPicPr>
          <p:nvPr/>
        </p:nvPicPr>
        <p:blipFill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5400000" flipV="1">
            <a:off x="6074454" y="-4810395"/>
            <a:ext cx="69491" cy="115650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标题 1">
            <a:extLst>
              <a:ext uri="{FF2B5EF4-FFF2-40B4-BE49-F238E27FC236}">
                <a16:creationId xmlns:a16="http://schemas.microsoft.com/office/drawing/2014/main" id="{1EE9D604-C7BB-1E46-9C85-E975C0D979D8}"/>
              </a:ext>
            </a:extLst>
          </p:cNvPr>
          <p:cNvSpPr txBox="1">
            <a:spLocks/>
          </p:cNvSpPr>
          <p:nvPr/>
        </p:nvSpPr>
        <p:spPr>
          <a:xfrm>
            <a:off x="623392" y="225126"/>
            <a:ext cx="10971616" cy="647521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defTabSz="457200"/>
            <a:r>
              <a:rPr lang="zh-CN" altLang="en-US" sz="3600" b="1" dirty="0">
                <a:solidFill>
                  <a:schemeClr val="tx2">
                    <a:lumMod val="50000"/>
                  </a:schemeClr>
                </a:solidFill>
                <a:latin typeface="Microsoft YaHei" charset="-122"/>
                <a:ea typeface="Microsoft YaHei" charset="-122"/>
              </a:rPr>
              <a:t>致谢与其他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D4859AB-A4C5-7A46-B486-DFBBBEABA1C3}"/>
              </a:ext>
            </a:extLst>
          </p:cNvPr>
          <p:cNvSpPr txBox="1"/>
          <p:nvPr/>
        </p:nvSpPr>
        <p:spPr>
          <a:xfrm>
            <a:off x="449442" y="1774588"/>
            <a:ext cx="11742558" cy="18004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zh-CN" altLang="en-US" sz="2400" b="1" dirty="0">
                <a:latin typeface="Songti TC" panose="02010600040101010101" pitchFamily="2" charset="-120"/>
                <a:ea typeface="Songti TC" panose="02010600040101010101" pitchFamily="2" charset="-120"/>
              </a:rPr>
              <a:t>感谢张严冬、</a:t>
            </a:r>
            <a:r>
              <a:rPr lang="zh-CN" altLang="en-CN" sz="2400" b="1" dirty="0">
                <a:latin typeface="Songti TC" panose="02010600040101010101" pitchFamily="2" charset="-120"/>
                <a:ea typeface="Songti TC" panose="02010600040101010101" pitchFamily="2" charset="-120"/>
              </a:rPr>
              <a:t>杨伟</a:t>
            </a:r>
            <a:r>
              <a:rPr lang="zh-CN" altLang="en-US" sz="2400" b="1" dirty="0">
                <a:latin typeface="Songti TC" panose="02010600040101010101" pitchFamily="2" charset="-120"/>
                <a:ea typeface="Songti TC" panose="02010600040101010101" pitchFamily="2" charset="-120"/>
              </a:rPr>
              <a:t>在实验室草创、管理和维护方面做出的努力！</a:t>
            </a:r>
            <a:endParaRPr lang="en-US" altLang="zh-CN" sz="2400" b="1" dirty="0">
              <a:latin typeface="Songti TC" panose="02010600040101010101" pitchFamily="2" charset="-120"/>
              <a:ea typeface="Songti TC" panose="02010600040101010101" pitchFamily="2" charset="-120"/>
            </a:endParaRP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zh-CN" altLang="en-CN" sz="2400" b="1" dirty="0">
                <a:latin typeface="Songti TC" panose="02010600040101010101" pitchFamily="2" charset="-120"/>
                <a:ea typeface="Songti TC" panose="02010600040101010101" pitchFamily="2" charset="-120"/>
              </a:rPr>
              <a:t>感谢</a:t>
            </a:r>
            <a:r>
              <a:rPr lang="zh-CN" altLang="en-US" sz="2400" b="1" dirty="0">
                <a:latin typeface="Songti TC" panose="02010600040101010101" pitchFamily="2" charset="-120"/>
                <a:ea typeface="Songti TC" panose="02010600040101010101" pitchFamily="2" charset="-120"/>
              </a:rPr>
              <a:t>王瑜敏为建设课题组网站付出的劳动！</a:t>
            </a:r>
            <a:endParaRPr lang="en-US" altLang="zh-CN" sz="2400" b="1" dirty="0">
              <a:latin typeface="Songti TC" panose="02010600040101010101" pitchFamily="2" charset="-120"/>
              <a:ea typeface="Songti TC" panose="02010600040101010101" pitchFamily="2" charset="-120"/>
            </a:endParaRP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zh-CN" altLang="en-US" sz="2400" b="1" dirty="0">
                <a:latin typeface="Songti TC" panose="02010600040101010101" pitchFamily="2" charset="-120"/>
                <a:ea typeface="Songti TC" panose="02010600040101010101" pitchFamily="2" charset="-120"/>
              </a:rPr>
              <a:t>感谢郑帅、王传玺、于菲优异的助教工作！</a:t>
            </a:r>
            <a:endParaRPr lang="en-US" altLang="zh-CN" sz="2400" b="1" dirty="0">
              <a:latin typeface="Songti TC" panose="02010600040101010101" pitchFamily="2" charset="-120"/>
              <a:ea typeface="Songti TC" panose="02010600040101010101" pitchFamily="2" charset="-120"/>
            </a:endParaRP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zh-CN" altLang="en-US" sz="2400" b="1" dirty="0">
                <a:latin typeface="Songti TC" panose="02010600040101010101" pitchFamily="2" charset="-120"/>
                <a:ea typeface="Songti TC" panose="02010600040101010101" pitchFamily="2" charset="-120"/>
              </a:rPr>
              <a:t>表扬孙润轩在社会活动和中石化开放基金申请之中的贡献！</a:t>
            </a:r>
            <a:endParaRPr lang="en-US" sz="2400" b="1" dirty="0">
              <a:solidFill>
                <a:schemeClr val="tx1">
                  <a:lumMod val="95000"/>
                  <a:lumOff val="5000"/>
                </a:schemeClr>
              </a:solidFill>
              <a:latin typeface="Songti TC" panose="02010600040101010101" pitchFamily="2" charset="-120"/>
              <a:ea typeface="Songti TC" panose="02010600040101010101" pitchFamily="2" charset="-120"/>
            </a:endParaRPr>
          </a:p>
        </p:txBody>
      </p:sp>
      <p:sp>
        <p:nvSpPr>
          <p:cNvPr id="9" name="标题 1">
            <a:extLst>
              <a:ext uri="{FF2B5EF4-FFF2-40B4-BE49-F238E27FC236}">
                <a16:creationId xmlns:a16="http://schemas.microsoft.com/office/drawing/2014/main" id="{334CD83A-9FA9-7449-99B3-5A08763E5CC6}"/>
              </a:ext>
            </a:extLst>
          </p:cNvPr>
          <p:cNvSpPr txBox="1">
            <a:spLocks/>
          </p:cNvSpPr>
          <p:nvPr/>
        </p:nvSpPr>
        <p:spPr>
          <a:xfrm>
            <a:off x="387255" y="4019822"/>
            <a:ext cx="2536371" cy="591409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457200"/>
            <a:r>
              <a:rPr lang="zh-CN" altLang="en-US" sz="2400" b="1" dirty="0">
                <a:solidFill>
                  <a:srgbClr val="8C0F00"/>
                </a:solidFill>
                <a:latin typeface="Songti TC" panose="02010600040101010101" pitchFamily="2" charset="-120"/>
                <a:ea typeface="Songti TC" panose="02010600040101010101" pitchFamily="2" charset="-120"/>
              </a:rPr>
              <a:t>其他</a:t>
            </a:r>
          </a:p>
        </p:txBody>
      </p:sp>
      <p:sp>
        <p:nvSpPr>
          <p:cNvPr id="10" name="标题 1">
            <a:extLst>
              <a:ext uri="{FF2B5EF4-FFF2-40B4-BE49-F238E27FC236}">
                <a16:creationId xmlns:a16="http://schemas.microsoft.com/office/drawing/2014/main" id="{F207674A-D9E3-2B46-835D-CE5CE18A802A}"/>
              </a:ext>
            </a:extLst>
          </p:cNvPr>
          <p:cNvSpPr txBox="1">
            <a:spLocks/>
          </p:cNvSpPr>
          <p:nvPr/>
        </p:nvSpPr>
        <p:spPr>
          <a:xfrm>
            <a:off x="387255" y="1183179"/>
            <a:ext cx="2536371" cy="591409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457200"/>
            <a:r>
              <a:rPr lang="zh-CN" altLang="en-US" sz="2400" b="1" dirty="0">
                <a:solidFill>
                  <a:srgbClr val="8C0F00"/>
                </a:solidFill>
                <a:latin typeface="Songti TC" panose="02010600040101010101" pitchFamily="2" charset="-120"/>
                <a:ea typeface="Songti TC" panose="02010600040101010101" pitchFamily="2" charset="-120"/>
              </a:rPr>
              <a:t>致谢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257823C-989B-204D-83D9-5C24572645DB}"/>
              </a:ext>
            </a:extLst>
          </p:cNvPr>
          <p:cNvSpPr txBox="1"/>
          <p:nvPr/>
        </p:nvSpPr>
        <p:spPr>
          <a:xfrm>
            <a:off x="449442" y="4611231"/>
            <a:ext cx="11742558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zh-CN" altLang="en-US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Songti TC" panose="02010600040101010101" pitchFamily="2" charset="-120"/>
                <a:ea typeface="Songti TC" panose="02010600040101010101" pitchFamily="2" charset="-120"/>
              </a:rPr>
              <a:t>下一步助教安排次序：孙润轩</a:t>
            </a:r>
            <a:r>
              <a:rPr lang="en-US" altLang="zh-CN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Songti TC" panose="02010600040101010101" pitchFamily="2" charset="-120"/>
                <a:ea typeface="Songti TC" panose="02010600040101010101" pitchFamily="2" charset="-120"/>
              </a:rPr>
              <a:t>--</a:t>
            </a:r>
            <a:r>
              <a:rPr lang="zh-CN" altLang="en-CN" sz="2400" b="1" dirty="0">
                <a:latin typeface="Songti TC" panose="02010600040101010101" pitchFamily="2" charset="-120"/>
                <a:ea typeface="Songti TC" panose="02010600040101010101" pitchFamily="2" charset="-120"/>
              </a:rPr>
              <a:t>王瑜敏</a:t>
            </a:r>
            <a:r>
              <a:rPr lang="en-US" altLang="zh-CN" sz="2400" b="1" dirty="0">
                <a:latin typeface="Songti TC" panose="02010600040101010101" pitchFamily="2" charset="-120"/>
                <a:ea typeface="Songti TC" panose="02010600040101010101" pitchFamily="2" charset="-120"/>
              </a:rPr>
              <a:t>--</a:t>
            </a:r>
            <a:r>
              <a:rPr lang="zh-CN" altLang="en-CN" sz="2400" b="1" dirty="0">
                <a:latin typeface="Songti TC" panose="02010600040101010101" pitchFamily="2" charset="-120"/>
                <a:ea typeface="Songti TC" panose="02010600040101010101" pitchFamily="2" charset="-120"/>
              </a:rPr>
              <a:t>余玥</a:t>
            </a:r>
            <a:r>
              <a:rPr lang="zh-CN" altLang="en-US" sz="2400" b="1" dirty="0">
                <a:latin typeface="Songti TC" panose="02010600040101010101" pitchFamily="2" charset="-120"/>
                <a:ea typeface="Songti TC" panose="02010600040101010101" pitchFamily="2" charset="-120"/>
              </a:rPr>
              <a:t>泓</a:t>
            </a:r>
            <a:r>
              <a:rPr lang="zh-CN" altLang="en-CN" sz="2400" b="1" dirty="0">
                <a:latin typeface="Songti TC" panose="02010600040101010101" pitchFamily="2" charset="-120"/>
                <a:ea typeface="Songti TC" panose="02010600040101010101" pitchFamily="2" charset="-120"/>
              </a:rPr>
              <a:t>江</a:t>
            </a:r>
            <a:endParaRPr lang="en-US" sz="2400" b="1" dirty="0">
              <a:latin typeface="Songti TC" panose="02010600040101010101" pitchFamily="2" charset="-120"/>
              <a:ea typeface="Songti TC" panose="02010600040101010101" pitchFamily="2" charset="-120"/>
            </a:endParaRP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zh-CN" altLang="en-US" sz="2400" b="1">
                <a:solidFill>
                  <a:schemeClr val="tx1">
                    <a:lumMod val="95000"/>
                    <a:lumOff val="5000"/>
                  </a:schemeClr>
                </a:solidFill>
                <a:latin typeface="Songti TC" panose="02010600040101010101" pitchFamily="2" charset="-120"/>
                <a:ea typeface="Songti TC" panose="02010600040101010101" pitchFamily="2" charset="-120"/>
              </a:rPr>
              <a:t>聚餐</a:t>
            </a:r>
            <a:endParaRPr lang="en-US" altLang="zh-CN" sz="2400" b="1" dirty="0">
              <a:solidFill>
                <a:schemeClr val="tx1">
                  <a:lumMod val="95000"/>
                  <a:lumOff val="5000"/>
                </a:schemeClr>
              </a:solidFill>
              <a:latin typeface="Songti TC" panose="02010600040101010101" pitchFamily="2" charset="-120"/>
              <a:ea typeface="Songti TC" panose="02010600040101010101" pitchFamily="2" charset="-120"/>
            </a:endParaRP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zh-CN" altLang="en-US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Songti TC" panose="02010600040101010101" pitchFamily="2" charset="-120"/>
                <a:ea typeface="Songti TC" panose="02010600040101010101" pitchFamily="2" charset="-120"/>
              </a:rPr>
              <a:t>祝何青蓉的博士申请顺利！</a:t>
            </a:r>
            <a:endParaRPr lang="en-US" sz="2400" b="1" dirty="0">
              <a:solidFill>
                <a:schemeClr val="tx1">
                  <a:lumMod val="95000"/>
                  <a:lumOff val="5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2558286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  <p:bldP spid="12" grpId="0" build="p"/>
    </p:bldLst>
  </p:timing>
</p:sld>
</file>

<file path=ppt/theme/theme1.xml><?xml version="1.0" encoding="utf-8"?>
<a:theme xmlns:a="http://schemas.openxmlformats.org/drawingml/2006/main" name="A000120140530A99PPBG">
  <a:themeElements>
    <a:clrScheme name="自定义 95">
      <a:dk1>
        <a:sysClr val="windowText" lastClr="000000"/>
      </a:dk1>
      <a:lt1>
        <a:sysClr val="window" lastClr="FFFFFF"/>
      </a:lt1>
      <a:dk2>
        <a:srgbClr val="3F3F3F"/>
      </a:dk2>
      <a:lt2>
        <a:srgbClr val="E3DED1"/>
      </a:lt2>
      <a:accent1>
        <a:srgbClr val="071F65"/>
      </a:accent1>
      <a:accent2>
        <a:srgbClr val="7F7F7F"/>
      </a:accent2>
      <a:accent3>
        <a:srgbClr val="414456"/>
      </a:accent3>
      <a:accent4>
        <a:srgbClr val="444455"/>
      </a:accent4>
      <a:accent5>
        <a:srgbClr val="444455"/>
      </a:accent5>
      <a:accent6>
        <a:srgbClr val="7F7F7F"/>
      </a:accent6>
      <a:hlink>
        <a:srgbClr val="002060"/>
      </a:hlink>
      <a:folHlink>
        <a:srgbClr val="B26B02"/>
      </a:folHlink>
    </a:clrScheme>
    <a:fontScheme name="自定义 1">
      <a:majorFont>
        <a:latin typeface="Arial Black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none" rtlCol="0">
        <a:spAutoFit/>
      </a:bodyPr>
      <a:lstStyle>
        <a:defPPr>
          <a:lnSpc>
            <a:spcPct val="130000"/>
          </a:lnSpc>
          <a:defRPr sz="1400" dirty="0" smtClean="0">
            <a:latin typeface="Arial" panose="020B0604020202020204" pitchFamily="34" charset="0"/>
            <a:ea typeface="微软雅黑" panose="020B0503020204020204" pitchFamily="34" charset="-122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27665</TotalTime>
  <Words>1228</Words>
  <Application>Microsoft Macintosh PowerPoint</Application>
  <PresentationFormat>Widescreen</PresentationFormat>
  <Paragraphs>120</Paragraphs>
  <Slides>11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23" baseType="lpstr">
      <vt:lpstr>等线</vt:lpstr>
      <vt:lpstr>微软雅黑</vt:lpstr>
      <vt:lpstr>微软雅黑</vt:lpstr>
      <vt:lpstr>Songti TC</vt:lpstr>
      <vt:lpstr>幼圆</vt:lpstr>
      <vt:lpstr>Arial</vt:lpstr>
      <vt:lpstr>Arial Black</vt:lpstr>
      <vt:lpstr>Calibri</vt:lpstr>
      <vt:lpstr>Helvetica</vt:lpstr>
      <vt:lpstr>Wingdings</vt:lpstr>
      <vt:lpstr>Wingdings 2</vt:lpstr>
      <vt:lpstr>A000120140530A99PPBG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Fish Zheng</dc:creator>
  <cp:lastModifiedBy>Ke Xu</cp:lastModifiedBy>
  <cp:revision>275</cp:revision>
  <dcterms:created xsi:type="dcterms:W3CDTF">2018-05-08T16:07:53Z</dcterms:created>
  <dcterms:modified xsi:type="dcterms:W3CDTF">2021-12-27T11:37:10Z</dcterms:modified>
</cp:coreProperties>
</file>